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12192000"/>
  <p:notesSz cx="6858000" cy="9144000"/>
  <p:embeddedFontLst>
    <p:embeddedFont>
      <p:font typeface="Noto Sans Symbols ExtraBold"/>
      <p:bold r:id="rId20"/>
    </p:embeddedFont>
    <p:embeddedFont>
      <p:font typeface="Montserrat SemiBold"/>
      <p:regular r:id="rId21"/>
      <p:bold r:id="rId22"/>
      <p:italic r:id="rId23"/>
      <p:boldItalic r:id="rId24"/>
    </p:embeddedFont>
    <p:embeddedFont>
      <p:font typeface="IBM Plex Sans KR SemiBold"/>
      <p:regular r:id="rId25"/>
      <p:bold r:id="rId26"/>
    </p:embeddedFont>
    <p:embeddedFont>
      <p:font typeface="Montserrat Black"/>
      <p:bold r:id="rId27"/>
      <p:boldItalic r:id="rId28"/>
    </p:embeddedFont>
    <p:embeddedFont>
      <p:font typeface="IBM Plex Sans KR Medium"/>
      <p:regular r:id="rId29"/>
      <p:bold r:id="rId30"/>
    </p:embeddedFont>
    <p:embeddedFont>
      <p:font typeface="IBM Plex Sans KR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otoSansSymbolsExtraBold-bold.fntdata"/><Relationship Id="rId22" Type="http://schemas.openxmlformats.org/officeDocument/2006/relationships/font" Target="fonts/MontserratSemiBold-bold.fntdata"/><Relationship Id="rId21" Type="http://schemas.openxmlformats.org/officeDocument/2006/relationships/font" Target="fonts/MontserratSemiBold-regular.fntdata"/><Relationship Id="rId24" Type="http://schemas.openxmlformats.org/officeDocument/2006/relationships/font" Target="fonts/MontserratSemiBold-boldItalic.fntdata"/><Relationship Id="rId23" Type="http://schemas.openxmlformats.org/officeDocument/2006/relationships/font" Target="fonts/MontserratSemiBold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IBMPlexSansKRSemiBold-bold.fntdata"/><Relationship Id="rId25" Type="http://schemas.openxmlformats.org/officeDocument/2006/relationships/font" Target="fonts/IBMPlexSansKRSemiBold-regular.fntdata"/><Relationship Id="rId28" Type="http://schemas.openxmlformats.org/officeDocument/2006/relationships/font" Target="fonts/MontserratBlack-boldItalic.fntdata"/><Relationship Id="rId27" Type="http://schemas.openxmlformats.org/officeDocument/2006/relationships/font" Target="fonts/MontserratBlack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IBMPlexSansKRMedium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IBMPlexSansKR-regular.fntdata"/><Relationship Id="rId30" Type="http://schemas.openxmlformats.org/officeDocument/2006/relationships/font" Target="fonts/IBMPlexSansKRMedium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IBMPlexSansKR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2d067fd700_1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22d067fd700_1_2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2d067fd700_1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g22d067fd700_1_2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2d067fd700_1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g22d067fd700_1_30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2d067fd70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22d067fd700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2d067fd700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22d067fd700_1_5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2d067fd70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g22d067fd700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2d067fd700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22d067fd700_1_9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2d067fd700_1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22d067fd700_1_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2d067fd700_1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22d067fd700_1_1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9" name="Google Shape;19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F8E8E"/>
              </a:buClr>
              <a:buSzPts val="2400"/>
              <a:buNone/>
              <a:defRPr sz="2400">
                <a:solidFill>
                  <a:srgbClr val="8F8E8E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2000"/>
              <a:buNone/>
              <a:defRPr sz="2000">
                <a:solidFill>
                  <a:srgbClr val="8F8E8E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1800"/>
              <a:buNone/>
              <a:defRPr sz="1800">
                <a:solidFill>
                  <a:srgbClr val="8F8E8E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1600"/>
              <a:buNone/>
              <a:defRPr sz="1600">
                <a:solidFill>
                  <a:srgbClr val="8F8E8E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1600"/>
              <a:buNone/>
              <a:defRPr sz="1600">
                <a:solidFill>
                  <a:srgbClr val="8F8E8E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1600"/>
              <a:buNone/>
              <a:defRPr sz="1600">
                <a:solidFill>
                  <a:srgbClr val="8F8E8E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1600"/>
              <a:buNone/>
              <a:defRPr sz="1600">
                <a:solidFill>
                  <a:srgbClr val="8F8E8E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1600"/>
              <a:buNone/>
              <a:defRPr sz="1600">
                <a:solidFill>
                  <a:srgbClr val="8F8E8E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1600"/>
              <a:buNone/>
              <a:defRPr sz="1600">
                <a:solidFill>
                  <a:srgbClr val="8F8E8E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8" name="Google Shape;58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6" name="Google Shape;66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 Black"/>
              <a:buNone/>
              <a:defRPr b="0" i="0" sz="4400" u="none" cap="none" strike="noStrik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F8E8E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F8E8E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F8E8E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F8E8E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F8E8E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F8E8E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F8E8E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F8E8E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F8E8E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F8E8E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F8E8E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1" name="Google Shape;11;p1"/>
          <p:cNvSpPr txBox="1"/>
          <p:nvPr/>
        </p:nvSpPr>
        <p:spPr>
          <a:xfrm>
            <a:off x="591725" y="535900"/>
            <a:ext cx="1002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kaggle.com/datasets/subhamjain/loan-prediction-based-on-customer-behavior?resource=download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3C1C4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/>
        </p:nvSpPr>
        <p:spPr>
          <a:xfrm>
            <a:off x="3264743" y="5232400"/>
            <a:ext cx="5662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6600">
                <a:solidFill>
                  <a:schemeClr val="dk1"/>
                </a:solidFill>
                <a:latin typeface="Noto Sans Symbols ExtraBold"/>
                <a:ea typeface="Noto Sans Symbols ExtraBold"/>
                <a:cs typeface="Noto Sans Symbols ExtraBold"/>
                <a:sym typeface="Noto Sans Symbols ExtraBold"/>
              </a:rPr>
              <a:t>AI_18_방은혜</a:t>
            </a:r>
            <a:endParaRPr i="0" sz="6600" u="none" cap="none" strike="noStrike">
              <a:solidFill>
                <a:schemeClr val="dk1"/>
              </a:solidFill>
              <a:latin typeface="Noto Sans Symbols ExtraBold"/>
              <a:ea typeface="Noto Sans Symbols ExtraBold"/>
              <a:cs typeface="Noto Sans Symbols ExtraBold"/>
              <a:sym typeface="Noto Sans Symbols ExtraBold"/>
            </a:endParaRPr>
          </a:p>
        </p:txBody>
      </p:sp>
      <p:sp>
        <p:nvSpPr>
          <p:cNvPr id="86" name="Google Shape;86;p13"/>
          <p:cNvSpPr txBox="1"/>
          <p:nvPr/>
        </p:nvSpPr>
        <p:spPr>
          <a:xfrm>
            <a:off x="596200" y="556650"/>
            <a:ext cx="11177400" cy="39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" sz="250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[         ]</a:t>
            </a:r>
            <a:endParaRPr b="0" i="0" sz="250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5110100" y="5945075"/>
            <a:ext cx="641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2099050" y="1731575"/>
            <a:ext cx="8171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5000"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고객 행동분석을 통한 </a:t>
            </a:r>
            <a:endParaRPr sz="5000"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5000"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대출금 상환불이행률 감소 전략 </a:t>
            </a:r>
            <a:endParaRPr sz="5000"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4" name="Google Shape;244;p22"/>
          <p:cNvCxnSpPr/>
          <p:nvPr/>
        </p:nvCxnSpPr>
        <p:spPr>
          <a:xfrm>
            <a:off x="152400" y="190500"/>
            <a:ext cx="1435200" cy="0"/>
          </a:xfrm>
          <a:prstGeom prst="straightConnector1">
            <a:avLst/>
          </a:prstGeom>
          <a:noFill/>
          <a:ln cap="flat" cmpd="sng" w="762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45" name="Google Shape;245;p22"/>
          <p:cNvSpPr txBox="1"/>
          <p:nvPr/>
        </p:nvSpPr>
        <p:spPr>
          <a:xfrm>
            <a:off x="1676400" y="330200"/>
            <a:ext cx="8799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>
                <a:solidFill>
                  <a:schemeClr val="dk1"/>
                </a:solidFill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모델 학습 검증 및 해석</a:t>
            </a:r>
            <a:endParaRPr>
              <a:solidFill>
                <a:schemeClr val="dk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</p:txBody>
      </p:sp>
      <p:sp>
        <p:nvSpPr>
          <p:cNvPr id="246" name="Google Shape;246;p22"/>
          <p:cNvSpPr txBox="1"/>
          <p:nvPr/>
        </p:nvSpPr>
        <p:spPr>
          <a:xfrm>
            <a:off x="583699" y="345600"/>
            <a:ext cx="915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Part 2</a:t>
            </a:r>
            <a:endParaRPr sz="1800">
              <a:solidFill>
                <a:schemeClr val="accent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247" name="Google Shape;247;p22"/>
          <p:cNvCxnSpPr/>
          <p:nvPr/>
        </p:nvCxnSpPr>
        <p:spPr>
          <a:xfrm>
            <a:off x="1587500" y="190500"/>
            <a:ext cx="10604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248" name="Google Shape;248;p22"/>
          <p:cNvGrpSpPr/>
          <p:nvPr/>
        </p:nvGrpSpPr>
        <p:grpSpPr>
          <a:xfrm>
            <a:off x="889942" y="1482275"/>
            <a:ext cx="7493400" cy="400206"/>
            <a:chOff x="889931" y="1329875"/>
            <a:chExt cx="3953049" cy="400206"/>
          </a:xfrm>
        </p:grpSpPr>
        <p:cxnSp>
          <p:nvCxnSpPr>
            <p:cNvPr id="249" name="Google Shape;249;p22"/>
            <p:cNvCxnSpPr/>
            <p:nvPr/>
          </p:nvCxnSpPr>
          <p:spPr>
            <a:xfrm>
              <a:off x="945980" y="1730081"/>
              <a:ext cx="3897000" cy="0"/>
            </a:xfrm>
            <a:prstGeom prst="straightConnector1">
              <a:avLst/>
            </a:prstGeom>
            <a:noFill/>
            <a:ln cap="flat" cmpd="sng" w="9525">
              <a:solidFill>
                <a:srgbClr val="9F9797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50" name="Google Shape;250;p22"/>
            <p:cNvSpPr txBox="1"/>
            <p:nvPr/>
          </p:nvSpPr>
          <p:spPr>
            <a:xfrm flipH="1">
              <a:off x="889931" y="1329875"/>
              <a:ext cx="3897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20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002 XGBClassifier</a:t>
              </a:r>
              <a:r>
                <a:rPr b="1" lang="ko" sz="20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 </a:t>
              </a:r>
              <a:r>
                <a:rPr b="1" lang="ko"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(PI를 통한 모델 해석)</a:t>
              </a:r>
              <a:endParaRPr b="1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pic>
        <p:nvPicPr>
          <p:cNvPr id="251" name="Google Shape;2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700" y="2313550"/>
            <a:ext cx="5475052" cy="3470754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2"/>
          <p:cNvSpPr/>
          <p:nvPr/>
        </p:nvSpPr>
        <p:spPr>
          <a:xfrm>
            <a:off x="6765025" y="2508125"/>
            <a:ext cx="4234500" cy="3093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3" name="Google Shape;253;p22"/>
          <p:cNvSpPr txBox="1"/>
          <p:nvPr/>
        </p:nvSpPr>
        <p:spPr>
          <a:xfrm>
            <a:off x="6808875" y="2623400"/>
            <a:ext cx="52467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0000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Permutation Importance </a:t>
            </a:r>
            <a:endParaRPr>
              <a:solidFill>
                <a:srgbClr val="FF0000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‘east_asset(현 추정자산)’  및 ‘reli’(잔여평생기대소득)</a:t>
            </a:r>
            <a:endParaRPr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이 채무불이행 여부를 예측하는 가장 큰 설명변수 임 </a:t>
            </a:r>
            <a:endParaRPr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 &gt; 분류모델에 영향력이 큰 변수들을 파악할 수 있으나,</a:t>
            </a:r>
            <a:endParaRPr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그 변수들이 종속변수에 어떤 방향으로(+/-) 영향을 </a:t>
            </a:r>
            <a:endParaRPr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 미치는지는 알 수 없음</a:t>
            </a:r>
            <a:endParaRPr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8" name="Google Shape;258;p23"/>
          <p:cNvCxnSpPr/>
          <p:nvPr/>
        </p:nvCxnSpPr>
        <p:spPr>
          <a:xfrm>
            <a:off x="152400" y="190500"/>
            <a:ext cx="1435200" cy="0"/>
          </a:xfrm>
          <a:prstGeom prst="straightConnector1">
            <a:avLst/>
          </a:prstGeom>
          <a:noFill/>
          <a:ln cap="flat" cmpd="sng" w="762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59" name="Google Shape;259;p23"/>
          <p:cNvSpPr txBox="1"/>
          <p:nvPr/>
        </p:nvSpPr>
        <p:spPr>
          <a:xfrm>
            <a:off x="1676400" y="330200"/>
            <a:ext cx="8799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>
                <a:solidFill>
                  <a:schemeClr val="dk1"/>
                </a:solidFill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모델 학습 검증 및 해석</a:t>
            </a:r>
            <a:endParaRPr>
              <a:solidFill>
                <a:schemeClr val="dk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</p:txBody>
      </p:sp>
      <p:sp>
        <p:nvSpPr>
          <p:cNvPr id="260" name="Google Shape;260;p23"/>
          <p:cNvSpPr txBox="1"/>
          <p:nvPr/>
        </p:nvSpPr>
        <p:spPr>
          <a:xfrm>
            <a:off x="583699" y="345600"/>
            <a:ext cx="915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Part 2</a:t>
            </a:r>
            <a:endParaRPr sz="1800">
              <a:solidFill>
                <a:schemeClr val="accent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261" name="Google Shape;261;p23"/>
          <p:cNvCxnSpPr/>
          <p:nvPr/>
        </p:nvCxnSpPr>
        <p:spPr>
          <a:xfrm>
            <a:off x="1587500" y="190500"/>
            <a:ext cx="10604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262" name="Google Shape;262;p23"/>
          <p:cNvGrpSpPr/>
          <p:nvPr/>
        </p:nvGrpSpPr>
        <p:grpSpPr>
          <a:xfrm>
            <a:off x="889942" y="1482275"/>
            <a:ext cx="7493400" cy="400206"/>
            <a:chOff x="889931" y="1329875"/>
            <a:chExt cx="3953049" cy="400206"/>
          </a:xfrm>
        </p:grpSpPr>
        <p:cxnSp>
          <p:nvCxnSpPr>
            <p:cNvPr id="263" name="Google Shape;263;p23"/>
            <p:cNvCxnSpPr/>
            <p:nvPr/>
          </p:nvCxnSpPr>
          <p:spPr>
            <a:xfrm>
              <a:off x="945980" y="1730081"/>
              <a:ext cx="3897000" cy="0"/>
            </a:xfrm>
            <a:prstGeom prst="straightConnector1">
              <a:avLst/>
            </a:prstGeom>
            <a:noFill/>
            <a:ln cap="flat" cmpd="sng" w="9525">
              <a:solidFill>
                <a:srgbClr val="9F9797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64" name="Google Shape;264;p23"/>
            <p:cNvSpPr txBox="1"/>
            <p:nvPr/>
          </p:nvSpPr>
          <p:spPr>
            <a:xfrm flipH="1">
              <a:off x="889931" y="1329875"/>
              <a:ext cx="3897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20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002 XGBClassifier </a:t>
              </a:r>
              <a:r>
                <a:rPr b="1" lang="ko"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(</a:t>
              </a:r>
              <a:r>
                <a:rPr b="1" lang="ko"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SHAP, PDP를 통한 모델 해석)</a:t>
              </a:r>
              <a:endParaRPr b="1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sp>
        <p:nvSpPr>
          <p:cNvPr id="265" name="Google Shape;265;p23"/>
          <p:cNvSpPr/>
          <p:nvPr/>
        </p:nvSpPr>
        <p:spPr>
          <a:xfrm>
            <a:off x="0" y="5106250"/>
            <a:ext cx="12125400" cy="177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6" name="Google Shape;266;p23"/>
          <p:cNvSpPr txBox="1"/>
          <p:nvPr/>
        </p:nvSpPr>
        <p:spPr>
          <a:xfrm>
            <a:off x="312375" y="5287150"/>
            <a:ext cx="7258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0000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SHAP summary plot / Partial Dependence Plot</a:t>
            </a:r>
            <a:endParaRPr>
              <a:solidFill>
                <a:srgbClr val="FF0000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BM Plex Sans KR Medium"/>
              <a:buAutoNum type="arabicPeriod"/>
            </a:pPr>
            <a:r>
              <a:rPr lang="ko"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reli(잔여평생기대소득)이 높을 수록, 대출상환불이행 가능성이 높음</a:t>
            </a:r>
            <a:endParaRPr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BM Plex Sans KR Medium"/>
              <a:buAutoNum type="arabicPeriod"/>
            </a:pPr>
            <a:r>
              <a:rPr lang="ko"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eat_asset(현추정자산)이 많을 수록, 대출상환불이행 가능성이 낮음</a:t>
            </a:r>
            <a:endParaRPr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  <p:pic>
        <p:nvPicPr>
          <p:cNvPr id="267" name="Google Shape;26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500" y="2138150"/>
            <a:ext cx="4898150" cy="241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9550" y="2213488"/>
            <a:ext cx="3328900" cy="219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39125" y="2213500"/>
            <a:ext cx="3477125" cy="219992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3"/>
          <p:cNvSpPr txBox="1"/>
          <p:nvPr/>
        </p:nvSpPr>
        <p:spPr>
          <a:xfrm>
            <a:off x="6004650" y="4413425"/>
            <a:ext cx="2454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latin typeface="Montserrat SemiBold"/>
                <a:ea typeface="Montserrat SemiBold"/>
                <a:cs typeface="Montserrat SemiBold"/>
                <a:sym typeface="Montserrat SemiBold"/>
              </a:rPr>
              <a:t>reli &amp;  risk flag 양의상관관계</a:t>
            </a:r>
            <a:endParaRPr sz="13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1" name="Google Shape;271;p23"/>
          <p:cNvSpPr txBox="1"/>
          <p:nvPr/>
        </p:nvSpPr>
        <p:spPr>
          <a:xfrm>
            <a:off x="8999875" y="4399900"/>
            <a:ext cx="2973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latin typeface="Montserrat SemiBold"/>
                <a:ea typeface="Montserrat SemiBold"/>
                <a:cs typeface="Montserrat SemiBold"/>
                <a:sym typeface="Montserrat SemiBold"/>
              </a:rPr>
              <a:t>eat_asset</a:t>
            </a:r>
            <a:r>
              <a:rPr lang="ko" sz="1300">
                <a:latin typeface="Montserrat SemiBold"/>
                <a:ea typeface="Montserrat SemiBold"/>
                <a:cs typeface="Montserrat SemiBold"/>
                <a:sym typeface="Montserrat SemiBold"/>
              </a:rPr>
              <a:t> &amp;  risk flag 음</a:t>
            </a:r>
            <a:r>
              <a:rPr lang="ko" sz="1300">
                <a:latin typeface="Montserrat SemiBold"/>
                <a:ea typeface="Montserrat SemiBold"/>
                <a:cs typeface="Montserrat SemiBold"/>
                <a:sym typeface="Montserrat SemiBold"/>
              </a:rPr>
              <a:t>의 </a:t>
            </a:r>
            <a:r>
              <a:rPr lang="ko" sz="1300">
                <a:latin typeface="Montserrat SemiBold"/>
                <a:ea typeface="Montserrat SemiBold"/>
                <a:cs typeface="Montserrat SemiBold"/>
                <a:sym typeface="Montserrat SemiBold"/>
              </a:rPr>
              <a:t>상관관계</a:t>
            </a:r>
            <a:endParaRPr sz="13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AEBED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16050" y="0"/>
            <a:ext cx="457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4"/>
          <p:cNvSpPr txBox="1"/>
          <p:nvPr/>
        </p:nvSpPr>
        <p:spPr>
          <a:xfrm>
            <a:off x="3780650" y="1789825"/>
            <a:ext cx="40428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100">
                <a:solidFill>
                  <a:schemeClr val="dk1"/>
                </a:solidFill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Part3 </a:t>
            </a:r>
            <a:endParaRPr sz="3100">
              <a:solidFill>
                <a:schemeClr val="dk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200">
                <a:solidFill>
                  <a:schemeClr val="dk1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   정리 인사이트 도출 </a:t>
            </a:r>
            <a:endParaRPr b="1" i="0" sz="6600" u="none" cap="none" strike="noStrike">
              <a:solidFill>
                <a:schemeClr val="dk1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2" name="Google Shape;282;p25"/>
          <p:cNvCxnSpPr/>
          <p:nvPr/>
        </p:nvCxnSpPr>
        <p:spPr>
          <a:xfrm>
            <a:off x="152400" y="190500"/>
            <a:ext cx="1435100" cy="0"/>
          </a:xfrm>
          <a:prstGeom prst="straightConnector1">
            <a:avLst/>
          </a:prstGeom>
          <a:noFill/>
          <a:ln cap="flat" cmpd="sng" w="762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83" name="Google Shape;283;p25"/>
          <p:cNvSpPr txBox="1"/>
          <p:nvPr/>
        </p:nvSpPr>
        <p:spPr>
          <a:xfrm>
            <a:off x="1676400" y="330200"/>
            <a:ext cx="9891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100">
                <a:solidFill>
                  <a:schemeClr val="accent4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대출심사평가 모델 개선을 통한 </a:t>
            </a:r>
            <a:endParaRPr b="1" sz="3100">
              <a:solidFill>
                <a:schemeClr val="accent4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45720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100">
                <a:solidFill>
                  <a:schemeClr val="accent4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채무불이행률 감소 및 새로운 고객층 탐색</a:t>
            </a:r>
            <a:endParaRPr b="1" sz="100">
              <a:latin typeface="IBM Plex Sans KR"/>
              <a:ea typeface="IBM Plex Sans KR"/>
              <a:cs typeface="IBM Plex Sans KR"/>
              <a:sym typeface="IBM Plex Sans KR"/>
            </a:endParaRPr>
          </a:p>
        </p:txBody>
      </p:sp>
      <p:sp>
        <p:nvSpPr>
          <p:cNvPr id="284" name="Google Shape;284;p25"/>
          <p:cNvSpPr txBox="1"/>
          <p:nvPr/>
        </p:nvSpPr>
        <p:spPr>
          <a:xfrm>
            <a:off x="583698" y="345600"/>
            <a:ext cx="104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Part 3</a:t>
            </a:r>
            <a:endParaRPr sz="1800">
              <a:solidFill>
                <a:schemeClr val="accent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285" name="Google Shape;285;p25"/>
          <p:cNvCxnSpPr/>
          <p:nvPr/>
        </p:nvCxnSpPr>
        <p:spPr>
          <a:xfrm>
            <a:off x="1587500" y="190500"/>
            <a:ext cx="106045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86" name="Google Shape;286;p25"/>
          <p:cNvCxnSpPr/>
          <p:nvPr/>
        </p:nvCxnSpPr>
        <p:spPr>
          <a:xfrm>
            <a:off x="1046180" y="5507781"/>
            <a:ext cx="2038350" cy="0"/>
          </a:xfrm>
          <a:prstGeom prst="straightConnector1">
            <a:avLst/>
          </a:prstGeom>
          <a:noFill/>
          <a:ln cap="flat" cmpd="sng" w="9525">
            <a:solidFill>
              <a:srgbClr val="9F9797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87" name="Google Shape;287;p25"/>
          <p:cNvSpPr txBox="1"/>
          <p:nvPr/>
        </p:nvSpPr>
        <p:spPr>
          <a:xfrm>
            <a:off x="1279466" y="5583953"/>
            <a:ext cx="157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EDA 및 전처리</a:t>
            </a:r>
            <a:endParaRPr sz="1400">
              <a:solidFill>
                <a:schemeClr val="dk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</p:txBody>
      </p:sp>
      <p:cxnSp>
        <p:nvCxnSpPr>
          <p:cNvPr id="288" name="Google Shape;288;p25"/>
          <p:cNvCxnSpPr/>
          <p:nvPr/>
        </p:nvCxnSpPr>
        <p:spPr>
          <a:xfrm>
            <a:off x="3710583" y="5507781"/>
            <a:ext cx="2038350" cy="0"/>
          </a:xfrm>
          <a:prstGeom prst="straightConnector1">
            <a:avLst/>
          </a:prstGeom>
          <a:noFill/>
          <a:ln cap="flat" cmpd="sng" w="9525">
            <a:solidFill>
              <a:srgbClr val="9F9797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89" name="Google Shape;289;p25"/>
          <p:cNvSpPr txBox="1"/>
          <p:nvPr/>
        </p:nvSpPr>
        <p:spPr>
          <a:xfrm>
            <a:off x="3943870" y="5603032"/>
            <a:ext cx="157177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모델링</a:t>
            </a:r>
            <a:endParaRPr sz="1400">
              <a:solidFill>
                <a:schemeClr val="dk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</p:txBody>
      </p:sp>
      <p:cxnSp>
        <p:nvCxnSpPr>
          <p:cNvPr id="290" name="Google Shape;290;p25"/>
          <p:cNvCxnSpPr/>
          <p:nvPr/>
        </p:nvCxnSpPr>
        <p:spPr>
          <a:xfrm>
            <a:off x="6374986" y="5507781"/>
            <a:ext cx="2038350" cy="0"/>
          </a:xfrm>
          <a:prstGeom prst="straightConnector1">
            <a:avLst/>
          </a:prstGeom>
          <a:noFill/>
          <a:ln cap="flat" cmpd="sng" w="9525">
            <a:solidFill>
              <a:srgbClr val="9F9797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91" name="Google Shape;291;p25"/>
          <p:cNvSpPr txBox="1"/>
          <p:nvPr/>
        </p:nvSpPr>
        <p:spPr>
          <a:xfrm>
            <a:off x="6608273" y="5603032"/>
            <a:ext cx="157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마케팅포인트</a:t>
            </a:r>
            <a:endParaRPr sz="1400">
              <a:solidFill>
                <a:schemeClr val="dk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</p:txBody>
      </p:sp>
      <p:cxnSp>
        <p:nvCxnSpPr>
          <p:cNvPr id="292" name="Google Shape;292;p25"/>
          <p:cNvCxnSpPr/>
          <p:nvPr/>
        </p:nvCxnSpPr>
        <p:spPr>
          <a:xfrm>
            <a:off x="9039389" y="5507781"/>
            <a:ext cx="2038350" cy="0"/>
          </a:xfrm>
          <a:prstGeom prst="straightConnector1">
            <a:avLst/>
          </a:prstGeom>
          <a:noFill/>
          <a:ln cap="flat" cmpd="sng" w="9525">
            <a:solidFill>
              <a:srgbClr val="9F9797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93" name="Google Shape;293;p25"/>
          <p:cNvSpPr txBox="1"/>
          <p:nvPr/>
        </p:nvSpPr>
        <p:spPr>
          <a:xfrm>
            <a:off x="9272676" y="5603032"/>
            <a:ext cx="157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한계 및 개선사항</a:t>
            </a:r>
            <a:endParaRPr sz="1400">
              <a:solidFill>
                <a:schemeClr val="dk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</p:txBody>
      </p:sp>
      <p:sp>
        <p:nvSpPr>
          <p:cNvPr id="294" name="Google Shape;294;p25"/>
          <p:cNvSpPr txBox="1"/>
          <p:nvPr/>
        </p:nvSpPr>
        <p:spPr>
          <a:xfrm flipH="1">
            <a:off x="889747" y="1558487"/>
            <a:ext cx="248801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001</a:t>
            </a:r>
            <a:endParaRPr b="1" sz="2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95" name="Google Shape;295;p25"/>
          <p:cNvSpPr txBox="1"/>
          <p:nvPr/>
        </p:nvSpPr>
        <p:spPr>
          <a:xfrm flipH="1">
            <a:off x="3505799" y="1558487"/>
            <a:ext cx="81932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002</a:t>
            </a:r>
            <a:endParaRPr b="1" sz="2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96" name="Google Shape;296;p25"/>
          <p:cNvSpPr txBox="1"/>
          <p:nvPr/>
        </p:nvSpPr>
        <p:spPr>
          <a:xfrm flipH="1">
            <a:off x="6121851" y="1558487"/>
            <a:ext cx="81932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003</a:t>
            </a:r>
            <a:endParaRPr b="1" sz="2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97" name="Google Shape;297;p25"/>
          <p:cNvSpPr txBox="1"/>
          <p:nvPr/>
        </p:nvSpPr>
        <p:spPr>
          <a:xfrm flipH="1">
            <a:off x="8737903" y="1558487"/>
            <a:ext cx="81932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004</a:t>
            </a:r>
            <a:endParaRPr b="1" sz="2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98" name="Google Shape;298;p25"/>
          <p:cNvSpPr/>
          <p:nvPr/>
        </p:nvSpPr>
        <p:spPr>
          <a:xfrm>
            <a:off x="805841" y="1971955"/>
            <a:ext cx="2519028" cy="3358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99" name="Google Shape;299;p25"/>
          <p:cNvSpPr/>
          <p:nvPr/>
        </p:nvSpPr>
        <p:spPr>
          <a:xfrm>
            <a:off x="3470244" y="1971955"/>
            <a:ext cx="2519100" cy="3358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0" name="Google Shape;300;p25"/>
          <p:cNvSpPr/>
          <p:nvPr/>
        </p:nvSpPr>
        <p:spPr>
          <a:xfrm>
            <a:off x="6134647" y="1971955"/>
            <a:ext cx="2519028" cy="33587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1" name="Google Shape;301;p25"/>
          <p:cNvSpPr/>
          <p:nvPr/>
        </p:nvSpPr>
        <p:spPr>
          <a:xfrm>
            <a:off x="8799050" y="1971955"/>
            <a:ext cx="2519028" cy="3358703"/>
          </a:xfrm>
          <a:prstGeom prst="rect">
            <a:avLst/>
          </a:prstGeom>
          <a:solidFill>
            <a:srgbClr val="36342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2" name="Google Shape;302;p25"/>
          <p:cNvSpPr txBox="1"/>
          <p:nvPr/>
        </p:nvSpPr>
        <p:spPr>
          <a:xfrm>
            <a:off x="940967" y="2365200"/>
            <a:ext cx="214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3" name="Google Shape;303;p25"/>
          <p:cNvSpPr txBox="1"/>
          <p:nvPr/>
        </p:nvSpPr>
        <p:spPr>
          <a:xfrm>
            <a:off x="813550" y="2216375"/>
            <a:ext cx="26160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Feature Engineering</a:t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KR Medium"/>
              <a:buChar char="-"/>
            </a:pPr>
            <a:r>
              <a:rPr lang="ko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reli (잔여평생기대소득)</a:t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KR Medium"/>
              <a:buChar char="-"/>
            </a:pPr>
            <a:r>
              <a:rPr lang="ko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est_asset(현추정자산)</a:t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Label Encoding</a:t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KR Medium"/>
              <a:buChar char="-"/>
            </a:pPr>
            <a:r>
              <a:rPr lang="ko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범주형변수 처리</a:t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Class Imbalanced</a:t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KR Medium"/>
              <a:buChar char="-"/>
            </a:pPr>
            <a:r>
              <a:rPr lang="ko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XGBclassifier 하이퍼 파라미터 조정(scale-pos weight)</a:t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  <p:sp>
        <p:nvSpPr>
          <p:cNvPr id="304" name="Google Shape;304;p25"/>
          <p:cNvSpPr txBox="1"/>
          <p:nvPr/>
        </p:nvSpPr>
        <p:spPr>
          <a:xfrm>
            <a:off x="3522550" y="2218563"/>
            <a:ext cx="2519100" cy="31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XGB Classifier모델</a:t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BM Plex Sans KR Medium"/>
              <a:buAutoNum type="arabicPeriod"/>
            </a:pPr>
            <a:r>
              <a:rPr lang="ko" sz="1300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LabelEncoder</a:t>
            </a:r>
            <a:endParaRPr sz="1300"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BM Plex Sans KR Medium"/>
              <a:buAutoNum type="arabicPeriod"/>
            </a:pPr>
            <a:r>
              <a:rPr lang="ko" sz="1300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Class_weight</a:t>
            </a:r>
            <a:endParaRPr sz="1300"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BM Plex Sans KR Medium"/>
              <a:buAutoNum type="arabicPeriod"/>
            </a:pPr>
            <a:r>
              <a:rPr lang="ko" sz="1300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하이퍼파라미터튜닝</a:t>
            </a:r>
            <a:endParaRPr sz="1300"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-GridSearch </a:t>
            </a:r>
            <a:endParaRPr sz="1300"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모델 평가 </a:t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KR Medium"/>
              <a:buAutoNum type="arabicPeriod"/>
            </a:pPr>
            <a:r>
              <a:rPr lang="ko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ROC_AUCscore: 0.93</a:t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KR Medium"/>
              <a:buAutoNum type="arabicPeriod"/>
            </a:pPr>
            <a:r>
              <a:rPr lang="ko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F1_score: 0.63</a:t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    </a:t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► 예측 결과가 상대적으로 정확하며 적절한 임계값을 선택하여 분류문제 해결 할 수 있음</a:t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  <p:sp>
        <p:nvSpPr>
          <p:cNvPr id="305" name="Google Shape;305;p25"/>
          <p:cNvSpPr txBox="1"/>
          <p:nvPr/>
        </p:nvSpPr>
        <p:spPr>
          <a:xfrm>
            <a:off x="6189550" y="2218563"/>
            <a:ext cx="25191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Permutation Importance</a:t>
            </a:r>
            <a:endParaRPr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KR Medium"/>
              <a:buChar char="-"/>
            </a:pPr>
            <a:r>
              <a:rPr lang="ko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reli (잔여평생기대소득)</a:t>
            </a:r>
            <a:endParaRPr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KR Medium"/>
              <a:buChar char="-"/>
            </a:pPr>
            <a:r>
              <a:rPr lang="ko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est_asset(현추정자산)</a:t>
            </a:r>
            <a:endParaRPr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SHAP/ PDP</a:t>
            </a:r>
            <a:endParaRPr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KR Medium"/>
              <a:buChar char="-"/>
            </a:pPr>
            <a:r>
              <a:rPr lang="ko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reli가 낮을수록,</a:t>
            </a:r>
            <a:endParaRPr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eat_asset이 높을 수록</a:t>
            </a:r>
            <a:endParaRPr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 대출상환불이행 가능성 낮음</a:t>
            </a:r>
            <a:endParaRPr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  <p:sp>
        <p:nvSpPr>
          <p:cNvPr id="306" name="Google Shape;306;p25"/>
          <p:cNvSpPr txBox="1"/>
          <p:nvPr/>
        </p:nvSpPr>
        <p:spPr>
          <a:xfrm>
            <a:off x="8798975" y="2218550"/>
            <a:ext cx="25191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범주형 변수 속성값 분석</a:t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KR Medium"/>
              <a:buChar char="-"/>
            </a:pPr>
            <a:r>
              <a:rPr lang="ko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범주형 변수와 타겟간의 관계 파악이 쉽지 않음</a:t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KR Medium"/>
              <a:buChar char="-"/>
            </a:pPr>
            <a:r>
              <a:rPr lang="ko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속성값에 따른 종속변수의 변화량 확인을 통해 세부적인 마케팅 전략 가능 </a:t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   (예시) profession:</a:t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각 직업에 따른 종속변수의 변화량 확인을 통해 특정 직업군에 대한 마케팅</a:t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2" name="Google Shape;312;p26"/>
          <p:cNvCxnSpPr/>
          <p:nvPr/>
        </p:nvCxnSpPr>
        <p:spPr>
          <a:xfrm>
            <a:off x="3460750" y="914400"/>
            <a:ext cx="5270500" cy="0"/>
          </a:xfrm>
          <a:prstGeom prst="straightConnector1">
            <a:avLst/>
          </a:prstGeom>
          <a:noFill/>
          <a:ln cap="flat" cmpd="sng" w="1905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13" name="Google Shape;313;p26"/>
          <p:cNvSpPr txBox="1"/>
          <p:nvPr/>
        </p:nvSpPr>
        <p:spPr>
          <a:xfrm>
            <a:off x="2130524" y="5042525"/>
            <a:ext cx="79998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80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Thank you</a:t>
            </a:r>
            <a:r>
              <a:rPr b="0" i="0" lang="ko" sz="8800" u="none" cap="none" strike="noStrik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.</a:t>
            </a:r>
            <a:endParaRPr b="0" i="0" sz="8800" u="none" cap="none" strike="noStrike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3" name="Google Shape;93;p14"/>
          <p:cNvCxnSpPr/>
          <p:nvPr/>
        </p:nvCxnSpPr>
        <p:spPr>
          <a:xfrm>
            <a:off x="152400" y="190500"/>
            <a:ext cx="1435100" cy="0"/>
          </a:xfrm>
          <a:prstGeom prst="straightConnector1">
            <a:avLst/>
          </a:prstGeom>
          <a:noFill/>
          <a:ln cap="flat" cmpd="sng" w="762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4" name="Google Shape;94;p14"/>
          <p:cNvSpPr txBox="1"/>
          <p:nvPr/>
        </p:nvSpPr>
        <p:spPr>
          <a:xfrm>
            <a:off x="1676400" y="330200"/>
            <a:ext cx="3892412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400">
                <a:solidFill>
                  <a:schemeClr val="accent4"/>
                </a:solidFill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목차</a:t>
            </a:r>
            <a:endParaRPr>
              <a:latin typeface="IBM Plex Sans KR"/>
              <a:ea typeface="IBM Plex Sans KR"/>
              <a:cs typeface="IBM Plex Sans KR"/>
              <a:sym typeface="IBM Plex Sans KR"/>
            </a:endParaRPr>
          </a:p>
        </p:txBody>
      </p:sp>
      <p:cxnSp>
        <p:nvCxnSpPr>
          <p:cNvPr id="95" name="Google Shape;95;p14"/>
          <p:cNvCxnSpPr/>
          <p:nvPr/>
        </p:nvCxnSpPr>
        <p:spPr>
          <a:xfrm>
            <a:off x="1587500" y="190500"/>
            <a:ext cx="106045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6" name="Google Shape;96;p14"/>
          <p:cNvSpPr/>
          <p:nvPr/>
        </p:nvSpPr>
        <p:spPr>
          <a:xfrm>
            <a:off x="1035375" y="2047950"/>
            <a:ext cx="1803600" cy="10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</p:txBody>
      </p:sp>
      <p:sp>
        <p:nvSpPr>
          <p:cNvPr id="97" name="Google Shape;97;p14"/>
          <p:cNvSpPr/>
          <p:nvPr/>
        </p:nvSpPr>
        <p:spPr>
          <a:xfrm>
            <a:off x="3069128" y="2047946"/>
            <a:ext cx="8242200" cy="10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1178025" y="2214075"/>
            <a:ext cx="1518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600">
                <a:solidFill>
                  <a:schemeClr val="lt1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Part 1</a:t>
            </a:r>
            <a:endParaRPr b="1" sz="3600">
              <a:solidFill>
                <a:schemeClr val="lt1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</p:txBody>
      </p:sp>
      <p:sp>
        <p:nvSpPr>
          <p:cNvPr id="99" name="Google Shape;99;p14"/>
          <p:cNvSpPr txBox="1"/>
          <p:nvPr/>
        </p:nvSpPr>
        <p:spPr>
          <a:xfrm>
            <a:off x="3326224" y="2281125"/>
            <a:ext cx="6471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>
                <a:solidFill>
                  <a:schemeClr val="lt1"/>
                </a:solidFill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프로젝트의 문제 정의 및 데이터 전처리</a:t>
            </a:r>
            <a:endParaRPr>
              <a:latin typeface="IBM Plex Sans KR"/>
              <a:ea typeface="IBM Plex Sans KR"/>
              <a:cs typeface="IBM Plex Sans KR"/>
              <a:sym typeface="IBM Plex Sans KR"/>
            </a:endParaRPr>
          </a:p>
        </p:txBody>
      </p:sp>
      <p:sp>
        <p:nvSpPr>
          <p:cNvPr id="100" name="Google Shape;100;p14"/>
          <p:cNvSpPr/>
          <p:nvPr/>
        </p:nvSpPr>
        <p:spPr>
          <a:xfrm>
            <a:off x="1035375" y="3367450"/>
            <a:ext cx="1803600" cy="10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</p:txBody>
      </p:sp>
      <p:sp>
        <p:nvSpPr>
          <p:cNvPr id="101" name="Google Shape;101;p14"/>
          <p:cNvSpPr/>
          <p:nvPr/>
        </p:nvSpPr>
        <p:spPr>
          <a:xfrm>
            <a:off x="3069128" y="3367447"/>
            <a:ext cx="8242200" cy="10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</p:txBody>
      </p:sp>
      <p:sp>
        <p:nvSpPr>
          <p:cNvPr id="102" name="Google Shape;102;p14"/>
          <p:cNvSpPr txBox="1"/>
          <p:nvPr/>
        </p:nvSpPr>
        <p:spPr>
          <a:xfrm>
            <a:off x="3326229" y="3579350"/>
            <a:ext cx="6183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>
                <a:solidFill>
                  <a:schemeClr val="lt1"/>
                </a:solidFill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모델 학습, 검증 및 해석 </a:t>
            </a:r>
            <a:endParaRPr>
              <a:latin typeface="IBM Plex Sans KR"/>
              <a:ea typeface="IBM Plex Sans KR"/>
              <a:cs typeface="IBM Plex Sans KR"/>
              <a:sym typeface="IBM Plex Sans KR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1035375" y="4686950"/>
            <a:ext cx="18036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</p:txBody>
      </p:sp>
      <p:sp>
        <p:nvSpPr>
          <p:cNvPr id="104" name="Google Shape;104;p14"/>
          <p:cNvSpPr/>
          <p:nvPr/>
        </p:nvSpPr>
        <p:spPr>
          <a:xfrm>
            <a:off x="3069128" y="4686948"/>
            <a:ext cx="82422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</p:txBody>
      </p:sp>
      <p:sp>
        <p:nvSpPr>
          <p:cNvPr id="105" name="Google Shape;105;p14"/>
          <p:cNvSpPr txBox="1"/>
          <p:nvPr/>
        </p:nvSpPr>
        <p:spPr>
          <a:xfrm>
            <a:off x="3326222" y="4898853"/>
            <a:ext cx="2928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>
                <a:solidFill>
                  <a:srgbClr val="6C6767"/>
                </a:solidFill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인사이트 도출 </a:t>
            </a:r>
            <a:endParaRPr>
              <a:latin typeface="IBM Plex Sans KR"/>
              <a:ea typeface="IBM Plex Sans KR"/>
              <a:cs typeface="IBM Plex Sans KR"/>
              <a:sym typeface="IBM Plex Sans KR"/>
            </a:endParaRPr>
          </a:p>
        </p:txBody>
      </p:sp>
      <p:sp>
        <p:nvSpPr>
          <p:cNvPr id="106" name="Google Shape;106;p14"/>
          <p:cNvSpPr txBox="1"/>
          <p:nvPr/>
        </p:nvSpPr>
        <p:spPr>
          <a:xfrm>
            <a:off x="1178025" y="4868100"/>
            <a:ext cx="1518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600">
                <a:solidFill>
                  <a:schemeClr val="lt1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Part 3</a:t>
            </a:r>
            <a:endParaRPr b="1" sz="3600">
              <a:solidFill>
                <a:schemeClr val="lt1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</p:txBody>
      </p:sp>
      <p:sp>
        <p:nvSpPr>
          <p:cNvPr id="107" name="Google Shape;107;p14"/>
          <p:cNvSpPr txBox="1"/>
          <p:nvPr/>
        </p:nvSpPr>
        <p:spPr>
          <a:xfrm>
            <a:off x="1178025" y="3566200"/>
            <a:ext cx="1518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600">
                <a:solidFill>
                  <a:schemeClr val="lt1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Part 2</a:t>
            </a:r>
            <a:endParaRPr b="1" sz="3600">
              <a:solidFill>
                <a:schemeClr val="lt1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AEBED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16050" y="0"/>
            <a:ext cx="457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5"/>
          <p:cNvSpPr txBox="1"/>
          <p:nvPr/>
        </p:nvSpPr>
        <p:spPr>
          <a:xfrm>
            <a:off x="3088350" y="1767550"/>
            <a:ext cx="69921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100">
                <a:solidFill>
                  <a:schemeClr val="dk1"/>
                </a:solidFill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Part1 </a:t>
            </a:r>
            <a:endParaRPr sz="3100">
              <a:solidFill>
                <a:schemeClr val="dk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200">
                <a:solidFill>
                  <a:schemeClr val="dk1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프로젝트의 문제 정의 및 데이터 전처리</a:t>
            </a:r>
            <a:endParaRPr b="1" i="0" sz="6600" u="none" cap="none" strike="noStrike">
              <a:solidFill>
                <a:schemeClr val="dk1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16"/>
          <p:cNvCxnSpPr/>
          <p:nvPr/>
        </p:nvCxnSpPr>
        <p:spPr>
          <a:xfrm>
            <a:off x="152400" y="190500"/>
            <a:ext cx="1435200" cy="0"/>
          </a:xfrm>
          <a:prstGeom prst="straightConnector1">
            <a:avLst/>
          </a:prstGeom>
          <a:noFill/>
          <a:ln cap="flat" cmpd="sng" w="762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9" name="Google Shape;119;p16"/>
          <p:cNvSpPr txBox="1"/>
          <p:nvPr/>
        </p:nvSpPr>
        <p:spPr>
          <a:xfrm>
            <a:off x="1676400" y="330200"/>
            <a:ext cx="8799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>
                <a:solidFill>
                  <a:schemeClr val="dk1"/>
                </a:solidFill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프로젝트의 문제 정의 및 데이터 전처리</a:t>
            </a:r>
            <a:endParaRPr>
              <a:solidFill>
                <a:schemeClr val="dk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>
            <a:off x="583709" y="345588"/>
            <a:ext cx="838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Part 1</a:t>
            </a:r>
            <a:endParaRPr sz="1800">
              <a:solidFill>
                <a:schemeClr val="accent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121" name="Google Shape;121;p16"/>
          <p:cNvCxnSpPr/>
          <p:nvPr/>
        </p:nvCxnSpPr>
        <p:spPr>
          <a:xfrm>
            <a:off x="1587500" y="190500"/>
            <a:ext cx="10604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2" name="Google Shape;122;p16"/>
          <p:cNvSpPr txBox="1"/>
          <p:nvPr/>
        </p:nvSpPr>
        <p:spPr>
          <a:xfrm>
            <a:off x="1422500" y="2142125"/>
            <a:ext cx="90093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KR Medium"/>
              <a:buChar char="●"/>
            </a:pPr>
            <a:r>
              <a:rPr lang="ko" sz="18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현 상황) 은행에서 대출상환불이행을 제대로 예측하지 못해 손해 발생  </a:t>
            </a:r>
            <a:endParaRPr sz="1800"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KR Medium"/>
              <a:buChar char="●"/>
            </a:pPr>
            <a:r>
              <a:rPr lang="ko" sz="18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분류모델을 통해 대출불가심사에 대한 개선된 모델 필요 </a:t>
            </a:r>
            <a:endParaRPr sz="1800"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KR Medium"/>
              <a:buChar char="●"/>
            </a:pPr>
            <a:r>
              <a:rPr lang="ko" sz="18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대출 상품을 어떠한 특성을 가진 고객에게 맞추어 구성해야하는지 파악</a:t>
            </a:r>
            <a:endParaRPr sz="1800"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  <p:grpSp>
        <p:nvGrpSpPr>
          <p:cNvPr id="123" name="Google Shape;123;p16"/>
          <p:cNvGrpSpPr/>
          <p:nvPr/>
        </p:nvGrpSpPr>
        <p:grpSpPr>
          <a:xfrm>
            <a:off x="889915" y="1482287"/>
            <a:ext cx="3953065" cy="400200"/>
            <a:chOff x="889915" y="1329887"/>
            <a:chExt cx="3953065" cy="400200"/>
          </a:xfrm>
        </p:grpSpPr>
        <p:cxnSp>
          <p:nvCxnSpPr>
            <p:cNvPr id="124" name="Google Shape;124;p16"/>
            <p:cNvCxnSpPr/>
            <p:nvPr/>
          </p:nvCxnSpPr>
          <p:spPr>
            <a:xfrm>
              <a:off x="945980" y="1730081"/>
              <a:ext cx="3897000" cy="0"/>
            </a:xfrm>
            <a:prstGeom prst="straightConnector1">
              <a:avLst/>
            </a:prstGeom>
            <a:noFill/>
            <a:ln cap="flat" cmpd="sng" w="9525">
              <a:solidFill>
                <a:srgbClr val="9F9797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25" name="Google Shape;125;p16"/>
            <p:cNvSpPr txBox="1"/>
            <p:nvPr/>
          </p:nvSpPr>
          <p:spPr>
            <a:xfrm flipH="1">
              <a:off x="889915" y="1329887"/>
              <a:ext cx="2487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20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001 문</a:t>
              </a:r>
              <a:r>
                <a:rPr b="1" lang="ko" sz="20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제 정의 및 개요</a:t>
              </a:r>
              <a:endParaRPr b="1"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126" name="Google Shape;126;p16"/>
          <p:cNvGrpSpPr/>
          <p:nvPr/>
        </p:nvGrpSpPr>
        <p:grpSpPr>
          <a:xfrm>
            <a:off x="889915" y="3387287"/>
            <a:ext cx="3953065" cy="400200"/>
            <a:chOff x="889915" y="1329887"/>
            <a:chExt cx="3953065" cy="400200"/>
          </a:xfrm>
        </p:grpSpPr>
        <p:cxnSp>
          <p:nvCxnSpPr>
            <p:cNvPr id="127" name="Google Shape;127;p16"/>
            <p:cNvCxnSpPr/>
            <p:nvPr/>
          </p:nvCxnSpPr>
          <p:spPr>
            <a:xfrm>
              <a:off x="945980" y="1730081"/>
              <a:ext cx="3897000" cy="0"/>
            </a:xfrm>
            <a:prstGeom prst="straightConnector1">
              <a:avLst/>
            </a:prstGeom>
            <a:noFill/>
            <a:ln cap="flat" cmpd="sng" w="9525">
              <a:solidFill>
                <a:srgbClr val="9F9797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28" name="Google Shape;128;p16"/>
            <p:cNvSpPr txBox="1"/>
            <p:nvPr/>
          </p:nvSpPr>
          <p:spPr>
            <a:xfrm flipH="1">
              <a:off x="889915" y="1329887"/>
              <a:ext cx="2487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20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002 프로젝트</a:t>
              </a:r>
              <a:r>
                <a:rPr b="1" lang="ko" sz="20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의 목표</a:t>
              </a:r>
              <a:endParaRPr b="1"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sp>
        <p:nvSpPr>
          <p:cNvPr id="129" name="Google Shape;129;p16"/>
          <p:cNvSpPr txBox="1"/>
          <p:nvPr/>
        </p:nvSpPr>
        <p:spPr>
          <a:xfrm>
            <a:off x="1498700" y="3818525"/>
            <a:ext cx="9009300" cy="6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KR Medium"/>
              <a:buAutoNum type="arabicPeriod"/>
            </a:pPr>
            <a:r>
              <a:rPr lang="ko" sz="18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대출금 상환 불이행으로 인한 손해를 낮추는 분류모델 설계</a:t>
            </a:r>
            <a:endParaRPr sz="1800"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KR Medium"/>
              <a:buAutoNum type="arabicPeriod"/>
            </a:pPr>
            <a:r>
              <a:rPr lang="ko" sz="18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대출 상품 마케팅 전략수립을 위해 상환불이행에 영향을 미치는 변수 확인 </a:t>
            </a:r>
            <a:endParaRPr sz="1800"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  <p:sp>
        <p:nvSpPr>
          <p:cNvPr id="130" name="Google Shape;130;p16"/>
          <p:cNvSpPr txBox="1"/>
          <p:nvPr/>
        </p:nvSpPr>
        <p:spPr>
          <a:xfrm>
            <a:off x="1422500" y="5342525"/>
            <a:ext cx="98889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KR Medium"/>
              <a:buChar char="●"/>
            </a:pPr>
            <a:r>
              <a:rPr lang="ko" sz="18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여러 변수</a:t>
            </a:r>
            <a:r>
              <a:rPr lang="ko" sz="1700">
                <a:solidFill>
                  <a:srgbClr val="7F7F7F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(e.g. 소득, 나이, 총 경력, 결혼여부, 자가여부, 자가용소유여부, 직업, 경력년수 등)</a:t>
            </a:r>
            <a:r>
              <a:rPr lang="ko" sz="18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에 따라 대출상황 불이행 여부가 정해질 것이다.</a:t>
            </a:r>
            <a:endParaRPr sz="1800"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KR Medium"/>
              <a:buChar char="●"/>
            </a:pPr>
            <a:r>
              <a:rPr lang="ko" sz="18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현재 은행에서 사용하는 지표 외에 </a:t>
            </a:r>
            <a:r>
              <a:rPr lang="ko" sz="1800">
                <a:solidFill>
                  <a:srgbClr val="7F7F7F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‘잔여평생기대소득'</a:t>
            </a:r>
            <a:r>
              <a:rPr lang="ko" sz="18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 , </a:t>
            </a:r>
            <a:r>
              <a:rPr lang="ko" sz="1800">
                <a:solidFill>
                  <a:srgbClr val="7F7F7F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‘현추정자산'</a:t>
            </a:r>
            <a:r>
              <a:rPr lang="ko" sz="18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 등이 중요한 설명력을 갖는다. </a:t>
            </a:r>
            <a:endParaRPr sz="1800"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  <p:grpSp>
        <p:nvGrpSpPr>
          <p:cNvPr id="131" name="Google Shape;131;p16"/>
          <p:cNvGrpSpPr/>
          <p:nvPr/>
        </p:nvGrpSpPr>
        <p:grpSpPr>
          <a:xfrm>
            <a:off x="889915" y="4835087"/>
            <a:ext cx="3953065" cy="400200"/>
            <a:chOff x="889915" y="1329887"/>
            <a:chExt cx="3953065" cy="400200"/>
          </a:xfrm>
        </p:grpSpPr>
        <p:cxnSp>
          <p:nvCxnSpPr>
            <p:cNvPr id="132" name="Google Shape;132;p16"/>
            <p:cNvCxnSpPr/>
            <p:nvPr/>
          </p:nvCxnSpPr>
          <p:spPr>
            <a:xfrm>
              <a:off x="945980" y="1730081"/>
              <a:ext cx="3897000" cy="0"/>
            </a:xfrm>
            <a:prstGeom prst="straightConnector1">
              <a:avLst/>
            </a:prstGeom>
            <a:noFill/>
            <a:ln cap="flat" cmpd="sng" w="9525">
              <a:solidFill>
                <a:srgbClr val="9F9797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33" name="Google Shape;133;p16"/>
            <p:cNvSpPr txBox="1"/>
            <p:nvPr/>
          </p:nvSpPr>
          <p:spPr>
            <a:xfrm flipH="1">
              <a:off x="889915" y="1329887"/>
              <a:ext cx="2487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20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003 가설 설정 </a:t>
              </a:r>
              <a:endParaRPr b="1"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8" name="Google Shape;138;p17"/>
          <p:cNvCxnSpPr/>
          <p:nvPr/>
        </p:nvCxnSpPr>
        <p:spPr>
          <a:xfrm>
            <a:off x="152400" y="190500"/>
            <a:ext cx="1435200" cy="0"/>
          </a:xfrm>
          <a:prstGeom prst="straightConnector1">
            <a:avLst/>
          </a:prstGeom>
          <a:noFill/>
          <a:ln cap="flat" cmpd="sng" w="762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9" name="Google Shape;139;p17"/>
          <p:cNvSpPr txBox="1"/>
          <p:nvPr/>
        </p:nvSpPr>
        <p:spPr>
          <a:xfrm>
            <a:off x="1676400" y="330200"/>
            <a:ext cx="8799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>
                <a:solidFill>
                  <a:schemeClr val="dk1"/>
                </a:solidFill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프로젝트의 문제 정의 및 전처리</a:t>
            </a:r>
            <a:endParaRPr>
              <a:solidFill>
                <a:schemeClr val="dk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</p:txBody>
      </p:sp>
      <p:sp>
        <p:nvSpPr>
          <p:cNvPr id="140" name="Google Shape;140;p17"/>
          <p:cNvSpPr txBox="1"/>
          <p:nvPr/>
        </p:nvSpPr>
        <p:spPr>
          <a:xfrm>
            <a:off x="583709" y="345588"/>
            <a:ext cx="838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Part 1</a:t>
            </a:r>
            <a:endParaRPr sz="1800">
              <a:solidFill>
                <a:schemeClr val="accent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141" name="Google Shape;141;p17"/>
          <p:cNvCxnSpPr/>
          <p:nvPr/>
        </p:nvCxnSpPr>
        <p:spPr>
          <a:xfrm>
            <a:off x="1587500" y="190500"/>
            <a:ext cx="10604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42" name="Google Shape;142;p17"/>
          <p:cNvGrpSpPr/>
          <p:nvPr/>
        </p:nvGrpSpPr>
        <p:grpSpPr>
          <a:xfrm>
            <a:off x="913924" y="1380938"/>
            <a:ext cx="4598700" cy="400206"/>
            <a:chOff x="889924" y="1329875"/>
            <a:chExt cx="4598700" cy="400206"/>
          </a:xfrm>
        </p:grpSpPr>
        <p:cxnSp>
          <p:nvCxnSpPr>
            <p:cNvPr id="143" name="Google Shape;143;p17"/>
            <p:cNvCxnSpPr/>
            <p:nvPr/>
          </p:nvCxnSpPr>
          <p:spPr>
            <a:xfrm>
              <a:off x="945980" y="1730081"/>
              <a:ext cx="3897000" cy="0"/>
            </a:xfrm>
            <a:prstGeom prst="straightConnector1">
              <a:avLst/>
            </a:prstGeom>
            <a:noFill/>
            <a:ln cap="flat" cmpd="sng" w="9525">
              <a:solidFill>
                <a:srgbClr val="9F9797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44" name="Google Shape;144;p17"/>
            <p:cNvSpPr txBox="1"/>
            <p:nvPr/>
          </p:nvSpPr>
          <p:spPr>
            <a:xfrm flipH="1">
              <a:off x="889924" y="1329875"/>
              <a:ext cx="45987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20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004 평가지</a:t>
              </a:r>
              <a:r>
                <a:rPr b="1" lang="ko" sz="20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표: f1-score, auc_roc</a:t>
              </a:r>
              <a:endParaRPr b="1"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sp>
        <p:nvSpPr>
          <p:cNvPr id="145" name="Google Shape;145;p17"/>
          <p:cNvSpPr txBox="1"/>
          <p:nvPr/>
        </p:nvSpPr>
        <p:spPr>
          <a:xfrm>
            <a:off x="1522700" y="1812188"/>
            <a:ext cx="9009300" cy="16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KR Medium"/>
              <a:buAutoNum type="arabicPeriod"/>
            </a:pPr>
            <a:r>
              <a:rPr lang="ko" sz="18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대출을 해주지 않아야 할 건에 대해 대출을 해준 경우를 줄여야 하기 때문에, 이는 2종 오류를 줄이는 것이 중요</a:t>
            </a:r>
            <a:endParaRPr sz="1800"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KR Medium"/>
              <a:buAutoNum type="arabicPeriod"/>
            </a:pPr>
            <a:r>
              <a:rPr lang="ko" sz="18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F1 score_</a:t>
            </a:r>
            <a:r>
              <a:rPr lang="ko" sz="17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정밀도(Precision)와 재현율(Recall)를 동시에 고려 가능 </a:t>
            </a:r>
            <a:endParaRPr sz="1700"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KR Medium"/>
              <a:buAutoNum type="arabicPeriod"/>
            </a:pPr>
            <a:r>
              <a:rPr lang="ko" sz="18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AUC-ROC(Area Under the Receiver Operating Characteristic curve)</a:t>
            </a:r>
            <a:endParaRPr sz="1800"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KR Medium"/>
              <a:buAutoNum type="arabicPeriod"/>
            </a:pPr>
            <a:r>
              <a:rPr lang="ko" sz="18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F1 score와 AUC-ROC 값이</a:t>
            </a:r>
            <a:r>
              <a:rPr lang="ko" sz="19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 1</a:t>
            </a:r>
            <a:r>
              <a:rPr lang="ko" sz="18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에 가까울 수록 분류기의 성능이 우수하다고 해석</a:t>
            </a:r>
            <a:endParaRPr sz="1800"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  <p:grpSp>
        <p:nvGrpSpPr>
          <p:cNvPr id="146" name="Google Shape;146;p17"/>
          <p:cNvGrpSpPr/>
          <p:nvPr/>
        </p:nvGrpSpPr>
        <p:grpSpPr>
          <a:xfrm>
            <a:off x="913915" y="3576312"/>
            <a:ext cx="3953065" cy="400200"/>
            <a:chOff x="889915" y="1329887"/>
            <a:chExt cx="3953065" cy="400200"/>
          </a:xfrm>
        </p:grpSpPr>
        <p:cxnSp>
          <p:nvCxnSpPr>
            <p:cNvPr id="147" name="Google Shape;147;p17"/>
            <p:cNvCxnSpPr/>
            <p:nvPr/>
          </p:nvCxnSpPr>
          <p:spPr>
            <a:xfrm>
              <a:off x="945980" y="1730081"/>
              <a:ext cx="3897000" cy="0"/>
            </a:xfrm>
            <a:prstGeom prst="straightConnector1">
              <a:avLst/>
            </a:prstGeom>
            <a:noFill/>
            <a:ln cap="flat" cmpd="sng" w="9525">
              <a:solidFill>
                <a:srgbClr val="9F9797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48" name="Google Shape;148;p17"/>
            <p:cNvSpPr txBox="1"/>
            <p:nvPr/>
          </p:nvSpPr>
          <p:spPr>
            <a:xfrm flipH="1">
              <a:off x="889915" y="1329887"/>
              <a:ext cx="2487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20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005 데이터 </a:t>
              </a:r>
              <a:endParaRPr b="1"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sp>
        <p:nvSpPr>
          <p:cNvPr id="149" name="Google Shape;149;p17"/>
          <p:cNvSpPr txBox="1"/>
          <p:nvPr/>
        </p:nvSpPr>
        <p:spPr>
          <a:xfrm>
            <a:off x="901100" y="4032150"/>
            <a:ext cx="10252500" cy="30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KR Medium"/>
              <a:buChar char="●"/>
            </a:pPr>
            <a:r>
              <a:rPr lang="ko" sz="1800"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데이터명: </a:t>
            </a:r>
            <a:r>
              <a:rPr lang="ko" sz="1700"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'Loan Prediction Based on Customer Behavior'</a:t>
            </a:r>
            <a:endParaRPr sz="1700"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KR Medium"/>
              <a:buChar char="●"/>
            </a:pPr>
            <a:r>
              <a:rPr lang="ko" sz="1800"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출처: </a:t>
            </a:r>
            <a:r>
              <a:rPr lang="ko" sz="1300" u="sng">
                <a:solidFill>
                  <a:schemeClr val="hlink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  <a:hlinkClick r:id="rId3"/>
              </a:rPr>
              <a:t>https://www.kaggle.com/datasets/subhamjain/loan-prediction-based-on-customer-behavior?resource=download</a:t>
            </a:r>
            <a:endParaRPr sz="1300"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KR Medium"/>
              <a:buChar char="●"/>
            </a:pPr>
            <a:r>
              <a:rPr lang="ko" sz="1800"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데이터 정보</a:t>
            </a:r>
            <a:endParaRPr sz="1800"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설명변수: </a:t>
            </a:r>
            <a:r>
              <a:rPr lang="ko" sz="1600">
                <a:solidFill>
                  <a:srgbClr val="7F7F7F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대출고객고유식별자('Id'), 소득('Income'), 나이('Age'),총경력('Experience'), 결혼여부('Married/Single'), 자가여부('House_Ownership'), 자가용소유여부('Car_Ownership'), 직업('Profession'), 도시('CITY'), 주('STATE'), 현직업경력년수('CURRENT_JOB_YRS'), 현주택보유년수('CURRENT_HOUSE_YRS')</a:t>
            </a:r>
            <a:endParaRPr sz="1600">
              <a:solidFill>
                <a:srgbClr val="7F7F7F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종속변수(타겟): 대출불이행여부('Risk_Flag')</a:t>
            </a:r>
            <a:endParaRPr sz="1800"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 </a:t>
            </a:r>
            <a:endParaRPr sz="1600"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4" name="Google Shape;154;p18"/>
          <p:cNvCxnSpPr/>
          <p:nvPr/>
        </p:nvCxnSpPr>
        <p:spPr>
          <a:xfrm>
            <a:off x="152400" y="190500"/>
            <a:ext cx="1435200" cy="0"/>
          </a:xfrm>
          <a:prstGeom prst="straightConnector1">
            <a:avLst/>
          </a:prstGeom>
          <a:noFill/>
          <a:ln cap="flat" cmpd="sng" w="762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5" name="Google Shape;155;p18"/>
          <p:cNvSpPr txBox="1"/>
          <p:nvPr/>
        </p:nvSpPr>
        <p:spPr>
          <a:xfrm>
            <a:off x="1676400" y="330200"/>
            <a:ext cx="8799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>
                <a:solidFill>
                  <a:schemeClr val="dk1"/>
                </a:solidFill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프로젝트의 문제 정의 및 전처리</a:t>
            </a:r>
            <a:endParaRPr>
              <a:solidFill>
                <a:schemeClr val="dk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</p:txBody>
      </p:sp>
      <p:sp>
        <p:nvSpPr>
          <p:cNvPr id="156" name="Google Shape;156;p18"/>
          <p:cNvSpPr txBox="1"/>
          <p:nvPr/>
        </p:nvSpPr>
        <p:spPr>
          <a:xfrm>
            <a:off x="583709" y="345588"/>
            <a:ext cx="838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Part 1</a:t>
            </a:r>
            <a:endParaRPr sz="1800">
              <a:solidFill>
                <a:schemeClr val="accent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157" name="Google Shape;157;p18"/>
          <p:cNvCxnSpPr/>
          <p:nvPr/>
        </p:nvCxnSpPr>
        <p:spPr>
          <a:xfrm>
            <a:off x="1587500" y="190500"/>
            <a:ext cx="10604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58" name="Google Shape;158;p18"/>
          <p:cNvCxnSpPr/>
          <p:nvPr/>
        </p:nvCxnSpPr>
        <p:spPr>
          <a:xfrm>
            <a:off x="945980" y="1730081"/>
            <a:ext cx="2572200" cy="600"/>
          </a:xfrm>
          <a:prstGeom prst="straightConnector1">
            <a:avLst/>
          </a:prstGeom>
          <a:noFill/>
          <a:ln cap="flat" cmpd="sng" w="9525">
            <a:solidFill>
              <a:srgbClr val="9F9797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9" name="Google Shape;159;p18"/>
          <p:cNvSpPr txBox="1"/>
          <p:nvPr/>
        </p:nvSpPr>
        <p:spPr>
          <a:xfrm flipH="1">
            <a:off x="889865" y="1329887"/>
            <a:ext cx="2487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006 EDA &amp; 전처리</a:t>
            </a:r>
            <a:endParaRPr b="1" sz="2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0" name="Google Shape;160;p18"/>
          <p:cNvSpPr/>
          <p:nvPr/>
        </p:nvSpPr>
        <p:spPr>
          <a:xfrm>
            <a:off x="6178875" y="3403100"/>
            <a:ext cx="5499000" cy="1399800"/>
          </a:xfrm>
          <a:prstGeom prst="chevron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1" name="Google Shape;161;p18"/>
          <p:cNvSpPr/>
          <p:nvPr/>
        </p:nvSpPr>
        <p:spPr>
          <a:xfrm>
            <a:off x="2712112" y="3381475"/>
            <a:ext cx="3933900" cy="1399800"/>
          </a:xfrm>
          <a:prstGeom prst="chevron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2" name="Google Shape;162;p18"/>
          <p:cNvSpPr/>
          <p:nvPr/>
        </p:nvSpPr>
        <p:spPr>
          <a:xfrm>
            <a:off x="514350" y="3403100"/>
            <a:ext cx="2665800" cy="1399800"/>
          </a:xfrm>
          <a:prstGeom prst="homePlat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3" name="Google Shape;163;p18"/>
          <p:cNvSpPr/>
          <p:nvPr/>
        </p:nvSpPr>
        <p:spPr>
          <a:xfrm flipH="1" rot="-5400000">
            <a:off x="3035550" y="387050"/>
            <a:ext cx="321600" cy="5364000"/>
          </a:xfrm>
          <a:prstGeom prst="leftBrace">
            <a:avLst>
              <a:gd fmla="val 54487" name="adj1"/>
              <a:gd fmla="val 50000" name="adj2"/>
            </a:avLst>
          </a:prstGeom>
          <a:noFill/>
          <a:ln cap="flat" cmpd="sng" w="9525">
            <a:solidFill>
              <a:srgbClr val="6C6767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4" name="Google Shape;164;p18"/>
          <p:cNvSpPr/>
          <p:nvPr/>
        </p:nvSpPr>
        <p:spPr>
          <a:xfrm flipH="1" rot="-5400000">
            <a:off x="8388000" y="717400"/>
            <a:ext cx="321600" cy="4695300"/>
          </a:xfrm>
          <a:prstGeom prst="leftBrace">
            <a:avLst>
              <a:gd fmla="val 54487" name="adj1"/>
              <a:gd fmla="val 50000" name="adj2"/>
            </a:avLst>
          </a:prstGeom>
          <a:noFill/>
          <a:ln cap="flat" cmpd="sng" w="9525">
            <a:solidFill>
              <a:srgbClr val="6C6767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5" name="Google Shape;165;p18"/>
          <p:cNvSpPr txBox="1"/>
          <p:nvPr/>
        </p:nvSpPr>
        <p:spPr>
          <a:xfrm>
            <a:off x="2231998" y="2496530"/>
            <a:ext cx="1928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모델의 일반화 향상</a:t>
            </a:r>
            <a:endParaRPr/>
          </a:p>
        </p:txBody>
      </p:sp>
      <p:sp>
        <p:nvSpPr>
          <p:cNvPr id="166" name="Google Shape;166;p18"/>
          <p:cNvSpPr txBox="1"/>
          <p:nvPr/>
        </p:nvSpPr>
        <p:spPr>
          <a:xfrm>
            <a:off x="7212851" y="2464025"/>
            <a:ext cx="2665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Feature Engineering</a:t>
            </a:r>
            <a:endParaRPr/>
          </a:p>
        </p:txBody>
      </p:sp>
      <p:sp>
        <p:nvSpPr>
          <p:cNvPr id="167" name="Google Shape;167;p18"/>
          <p:cNvSpPr txBox="1"/>
          <p:nvPr/>
        </p:nvSpPr>
        <p:spPr>
          <a:xfrm>
            <a:off x="578551" y="3803650"/>
            <a:ext cx="3805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238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BM Plex Sans KR Medium"/>
              <a:buAutoNum type="arabicPeriod"/>
            </a:pPr>
            <a:r>
              <a:rPr lang="ko" sz="1500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널 값, 중복 값 체크</a:t>
            </a:r>
            <a:endParaRPr sz="1500"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238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BM Plex Sans KR Medium"/>
              <a:buAutoNum type="arabicPeriod"/>
            </a:pPr>
            <a:r>
              <a:rPr lang="ko" sz="1500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Outliers 체크</a:t>
            </a:r>
            <a:endParaRPr sz="1500"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  <p:sp>
        <p:nvSpPr>
          <p:cNvPr id="168" name="Google Shape;168;p18"/>
          <p:cNvSpPr txBox="1"/>
          <p:nvPr/>
        </p:nvSpPr>
        <p:spPr>
          <a:xfrm>
            <a:off x="3182599" y="3403075"/>
            <a:ext cx="30393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238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BM Plex Sans KR Medium"/>
              <a:buAutoNum type="arabicPeriod"/>
            </a:pPr>
            <a:r>
              <a:rPr lang="ko" sz="1500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‘Id’, ‘CITY’, ‘STATE’ 변수제거</a:t>
            </a:r>
            <a:endParaRPr sz="1500"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238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BM Plex Sans KR Medium"/>
              <a:buAutoNum type="arabicPeriod"/>
            </a:pPr>
            <a:r>
              <a:rPr lang="ko" sz="1500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과적합 유발 요소 제거</a:t>
            </a:r>
            <a:br>
              <a:rPr lang="ko" sz="1500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</a:br>
            <a:r>
              <a:rPr lang="ko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e.g. CURRENT_JOB_YRS &amp; Experience</a:t>
            </a:r>
            <a:endParaRPr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238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BM Plex Sans KR Medium"/>
              <a:buAutoNum type="arabicPeriod"/>
            </a:pPr>
            <a:r>
              <a:rPr lang="ko" sz="1500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강한 상관관계를 보이는 변수 제거</a:t>
            </a:r>
            <a:endParaRPr sz="1500"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  <p:sp>
        <p:nvSpPr>
          <p:cNvPr id="169" name="Google Shape;169;p18"/>
          <p:cNvSpPr txBox="1"/>
          <p:nvPr/>
        </p:nvSpPr>
        <p:spPr>
          <a:xfrm>
            <a:off x="6749300" y="3614350"/>
            <a:ext cx="4428300" cy="1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238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BM Plex Sans KR Medium"/>
              <a:buAutoNum type="arabicPeriod"/>
            </a:pPr>
            <a:r>
              <a:rPr lang="ko" sz="1500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잔여 평생기대소득[‘reli’]</a:t>
            </a:r>
            <a:endParaRPr sz="1500"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6AA94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((정년 나이 - 현재 나이) x 연간 현재 소득) </a:t>
            </a:r>
            <a:endParaRPr sz="1050">
              <a:solidFill>
                <a:srgbClr val="6AA94F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6AA94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+ (예상수명 - 정년 나이 - 현재 나이) x 연간 현재 소득</a:t>
            </a:r>
            <a:endParaRPr sz="1050">
              <a:solidFill>
                <a:srgbClr val="6AA94F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238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BM Plex Sans KR Medium"/>
              <a:buAutoNum type="arabicPeriod"/>
            </a:pPr>
            <a:r>
              <a:rPr lang="ko" sz="1500">
                <a:solidFill>
                  <a:schemeClr val="lt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현 추정자산[‘east_asset’]    </a:t>
            </a:r>
            <a:r>
              <a:rPr lang="ko" sz="1050">
                <a:solidFill>
                  <a:srgbClr val="6AA94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경력 * 현소득</a:t>
            </a:r>
            <a:endParaRPr sz="1050">
              <a:solidFill>
                <a:srgbClr val="6AA94F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AEBED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16050" y="0"/>
            <a:ext cx="457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9"/>
          <p:cNvSpPr txBox="1"/>
          <p:nvPr/>
        </p:nvSpPr>
        <p:spPr>
          <a:xfrm>
            <a:off x="3780650" y="1789825"/>
            <a:ext cx="40428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100">
                <a:solidFill>
                  <a:schemeClr val="dk1"/>
                </a:solidFill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Part2 </a:t>
            </a:r>
            <a:endParaRPr sz="3100">
              <a:solidFill>
                <a:schemeClr val="dk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200">
                <a:solidFill>
                  <a:schemeClr val="dk1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모델 학습, 검증 및 해석 </a:t>
            </a:r>
            <a:endParaRPr b="1" i="0" sz="6600" u="none" cap="none" strike="noStrike">
              <a:solidFill>
                <a:schemeClr val="dk1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/>
          <p:nvPr/>
        </p:nvSpPr>
        <p:spPr>
          <a:xfrm>
            <a:off x="-19650" y="6134050"/>
            <a:ext cx="7042800" cy="73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81" name="Google Shape;181;p20"/>
          <p:cNvCxnSpPr/>
          <p:nvPr/>
        </p:nvCxnSpPr>
        <p:spPr>
          <a:xfrm>
            <a:off x="152400" y="190500"/>
            <a:ext cx="1435200" cy="0"/>
          </a:xfrm>
          <a:prstGeom prst="straightConnector1">
            <a:avLst/>
          </a:prstGeom>
          <a:noFill/>
          <a:ln cap="flat" cmpd="sng" w="762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2" name="Google Shape;182;p20"/>
          <p:cNvSpPr txBox="1"/>
          <p:nvPr/>
        </p:nvSpPr>
        <p:spPr>
          <a:xfrm>
            <a:off x="1676400" y="330200"/>
            <a:ext cx="8799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>
                <a:solidFill>
                  <a:schemeClr val="dk1"/>
                </a:solidFill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모델 학습 검증 및 해석</a:t>
            </a:r>
            <a:endParaRPr>
              <a:solidFill>
                <a:schemeClr val="dk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</p:txBody>
      </p:sp>
      <p:sp>
        <p:nvSpPr>
          <p:cNvPr id="183" name="Google Shape;183;p20"/>
          <p:cNvSpPr txBox="1"/>
          <p:nvPr/>
        </p:nvSpPr>
        <p:spPr>
          <a:xfrm>
            <a:off x="583699" y="345600"/>
            <a:ext cx="915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Part 2</a:t>
            </a:r>
            <a:endParaRPr sz="1800">
              <a:solidFill>
                <a:schemeClr val="accent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184" name="Google Shape;184;p20"/>
          <p:cNvCxnSpPr/>
          <p:nvPr/>
        </p:nvCxnSpPr>
        <p:spPr>
          <a:xfrm>
            <a:off x="1587500" y="190500"/>
            <a:ext cx="10604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5" name="Google Shape;185;p20"/>
          <p:cNvSpPr txBox="1"/>
          <p:nvPr/>
        </p:nvSpPr>
        <p:spPr>
          <a:xfrm>
            <a:off x="1270100" y="1944600"/>
            <a:ext cx="10787100" cy="15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KR Medium"/>
              <a:buChar char="●"/>
            </a:pPr>
            <a:r>
              <a:rPr lang="ko" sz="18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variables =</a:t>
            </a:r>
            <a:endParaRPr sz="1800"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 </a:t>
            </a:r>
            <a:r>
              <a:rPr lang="ko" sz="16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Age,  CURRENT_HOUSE_YRS, Car_Ownership, Profession, reli, est_asset, Married/Single, House_Ownership </a:t>
            </a:r>
            <a:endParaRPr sz="1600"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BM Plex Sans KR Medium"/>
              <a:buChar char="●"/>
            </a:pPr>
            <a:r>
              <a:rPr lang="ko" sz="18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target =</a:t>
            </a:r>
            <a:r>
              <a:rPr lang="ko" sz="17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 Risk_Flag</a:t>
            </a:r>
            <a:endParaRPr sz="1700"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1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↳ 타겟 분포 확인 결과 클래스 불균형 문제 발생 </a:t>
            </a:r>
            <a:endParaRPr sz="1500"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  <p:grpSp>
        <p:nvGrpSpPr>
          <p:cNvPr id="186" name="Google Shape;186;p20"/>
          <p:cNvGrpSpPr/>
          <p:nvPr/>
        </p:nvGrpSpPr>
        <p:grpSpPr>
          <a:xfrm>
            <a:off x="889931" y="1482275"/>
            <a:ext cx="3953049" cy="400206"/>
            <a:chOff x="889931" y="1329875"/>
            <a:chExt cx="3953049" cy="400206"/>
          </a:xfrm>
        </p:grpSpPr>
        <p:cxnSp>
          <p:nvCxnSpPr>
            <p:cNvPr id="187" name="Google Shape;187;p20"/>
            <p:cNvCxnSpPr/>
            <p:nvPr/>
          </p:nvCxnSpPr>
          <p:spPr>
            <a:xfrm>
              <a:off x="945980" y="1730081"/>
              <a:ext cx="3897000" cy="0"/>
            </a:xfrm>
            <a:prstGeom prst="straightConnector1">
              <a:avLst/>
            </a:prstGeom>
            <a:noFill/>
            <a:ln cap="flat" cmpd="sng" w="9525">
              <a:solidFill>
                <a:srgbClr val="9F9797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88" name="Google Shape;188;p20"/>
            <p:cNvSpPr txBox="1"/>
            <p:nvPr/>
          </p:nvSpPr>
          <p:spPr>
            <a:xfrm flipH="1">
              <a:off x="889931" y="1329875"/>
              <a:ext cx="3897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20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001 Baseline 모</a:t>
              </a:r>
              <a:r>
                <a:rPr b="1" lang="ko" sz="20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델 선정</a:t>
              </a:r>
              <a:endParaRPr b="1"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sp>
        <p:nvSpPr>
          <p:cNvPr id="189" name="Google Shape;189;p20"/>
          <p:cNvSpPr/>
          <p:nvPr/>
        </p:nvSpPr>
        <p:spPr>
          <a:xfrm>
            <a:off x="861425" y="3611877"/>
            <a:ext cx="4660800" cy="205200"/>
          </a:xfrm>
          <a:prstGeom prst="roundRect">
            <a:avLst>
              <a:gd fmla="val 16667" name="adj"/>
            </a:avLst>
          </a:prstGeom>
          <a:solidFill>
            <a:srgbClr val="D9D9D9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0" name="Google Shape;190;p20"/>
          <p:cNvSpPr/>
          <p:nvPr/>
        </p:nvSpPr>
        <p:spPr>
          <a:xfrm>
            <a:off x="861425" y="3611877"/>
            <a:ext cx="4117200" cy="205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1" name="Google Shape;191;p20"/>
          <p:cNvSpPr txBox="1"/>
          <p:nvPr/>
        </p:nvSpPr>
        <p:spPr>
          <a:xfrm>
            <a:off x="5679227" y="3582150"/>
            <a:ext cx="611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88</a:t>
            </a:r>
            <a:r>
              <a:rPr b="1" lang="ko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%</a:t>
            </a:r>
            <a:endParaRPr b="1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92" name="Google Shape;192;p20"/>
          <p:cNvSpPr/>
          <p:nvPr/>
        </p:nvSpPr>
        <p:spPr>
          <a:xfrm>
            <a:off x="4799818" y="3611877"/>
            <a:ext cx="309900" cy="20220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3" name="Google Shape;193;p20"/>
          <p:cNvSpPr/>
          <p:nvPr/>
        </p:nvSpPr>
        <p:spPr>
          <a:xfrm>
            <a:off x="861425" y="4205334"/>
            <a:ext cx="4660800" cy="205200"/>
          </a:xfrm>
          <a:prstGeom prst="roundRect">
            <a:avLst>
              <a:gd fmla="val 16667" name="adj"/>
            </a:avLst>
          </a:prstGeom>
          <a:solidFill>
            <a:srgbClr val="D9D9D9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4" name="Google Shape;194;p20"/>
          <p:cNvSpPr/>
          <p:nvPr/>
        </p:nvSpPr>
        <p:spPr>
          <a:xfrm>
            <a:off x="861425" y="4205325"/>
            <a:ext cx="4660800" cy="205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5" name="Google Shape;195;p20"/>
          <p:cNvSpPr txBox="1"/>
          <p:nvPr/>
        </p:nvSpPr>
        <p:spPr>
          <a:xfrm>
            <a:off x="5679225" y="4174875"/>
            <a:ext cx="700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100</a:t>
            </a:r>
            <a:r>
              <a:rPr b="1" lang="ko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%</a:t>
            </a:r>
            <a:endParaRPr b="1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96" name="Google Shape;196;p20"/>
          <p:cNvSpPr/>
          <p:nvPr/>
        </p:nvSpPr>
        <p:spPr>
          <a:xfrm>
            <a:off x="4200418" y="4213471"/>
            <a:ext cx="309900" cy="20220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7" name="Google Shape;197;p20"/>
          <p:cNvSpPr/>
          <p:nvPr/>
        </p:nvSpPr>
        <p:spPr>
          <a:xfrm>
            <a:off x="861425" y="4723328"/>
            <a:ext cx="4660800" cy="205200"/>
          </a:xfrm>
          <a:prstGeom prst="roundRect">
            <a:avLst>
              <a:gd fmla="val 16667" name="adj"/>
            </a:avLst>
          </a:prstGeom>
          <a:solidFill>
            <a:srgbClr val="D9D9D9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8" name="Google Shape;198;p20"/>
          <p:cNvSpPr txBox="1"/>
          <p:nvPr/>
        </p:nvSpPr>
        <p:spPr>
          <a:xfrm>
            <a:off x="5679227" y="4691392"/>
            <a:ext cx="611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0</a:t>
            </a:r>
            <a:r>
              <a:rPr b="1" lang="ko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%</a:t>
            </a:r>
            <a:endParaRPr b="1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99" name="Google Shape;199;p20"/>
          <p:cNvSpPr/>
          <p:nvPr/>
        </p:nvSpPr>
        <p:spPr>
          <a:xfrm>
            <a:off x="861425" y="5242213"/>
            <a:ext cx="4660800" cy="205200"/>
          </a:xfrm>
          <a:prstGeom prst="roundRect">
            <a:avLst>
              <a:gd fmla="val 16667" name="adj"/>
            </a:avLst>
          </a:prstGeom>
          <a:solidFill>
            <a:srgbClr val="D9D9D9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00" name="Google Shape;200;p20"/>
          <p:cNvSpPr txBox="1"/>
          <p:nvPr/>
        </p:nvSpPr>
        <p:spPr>
          <a:xfrm>
            <a:off x="5679227" y="5207913"/>
            <a:ext cx="611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0</a:t>
            </a:r>
            <a:r>
              <a:rPr b="1" lang="ko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%</a:t>
            </a:r>
            <a:endParaRPr b="1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1" name="Google Shape;201;p20"/>
          <p:cNvSpPr txBox="1"/>
          <p:nvPr/>
        </p:nvSpPr>
        <p:spPr>
          <a:xfrm>
            <a:off x="1024250" y="3791950"/>
            <a:ext cx="641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 SemiBold"/>
                <a:ea typeface="Montserrat SemiBold"/>
                <a:cs typeface="Montserrat SemiBold"/>
                <a:sym typeface="Montserrat SemiBold"/>
              </a:rPr>
              <a:t>Accuracy: 0.8770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02" name="Google Shape;202;p20"/>
          <p:cNvSpPr txBox="1"/>
          <p:nvPr/>
        </p:nvSpPr>
        <p:spPr>
          <a:xfrm>
            <a:off x="1024250" y="4325350"/>
            <a:ext cx="641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 SemiBold"/>
                <a:ea typeface="Montserrat SemiBold"/>
                <a:cs typeface="Montserrat SemiBold"/>
                <a:sym typeface="Montserrat SemiBold"/>
              </a:rPr>
              <a:t>Precision: 1.0000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03" name="Google Shape;203;p20"/>
          <p:cNvSpPr txBox="1"/>
          <p:nvPr/>
        </p:nvSpPr>
        <p:spPr>
          <a:xfrm>
            <a:off x="1024250" y="4858750"/>
            <a:ext cx="641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 SemiBold"/>
                <a:ea typeface="Montserrat SemiBold"/>
                <a:cs typeface="Montserrat SemiBold"/>
                <a:sym typeface="Montserrat SemiBold"/>
              </a:rPr>
              <a:t>Recall: 0.0000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04" name="Google Shape;204;p20"/>
          <p:cNvSpPr txBox="1"/>
          <p:nvPr/>
        </p:nvSpPr>
        <p:spPr>
          <a:xfrm>
            <a:off x="1024250" y="5392150"/>
            <a:ext cx="641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ontserrat SemiBold"/>
                <a:ea typeface="Montserrat SemiBold"/>
                <a:cs typeface="Montserrat SemiBold"/>
                <a:sym typeface="Montserrat SemiBold"/>
              </a:rPr>
              <a:t>F1: 0.0000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205" name="Google Shape;2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69525" y="2810075"/>
            <a:ext cx="4557799" cy="398307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0"/>
          <p:cNvSpPr txBox="1"/>
          <p:nvPr/>
        </p:nvSpPr>
        <p:spPr>
          <a:xfrm>
            <a:off x="737525" y="6109100"/>
            <a:ext cx="6412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0000"/>
                </a:solidFill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► </a:t>
            </a:r>
            <a:r>
              <a:rPr lang="ko">
                <a:solidFill>
                  <a:srgbClr val="FF0000"/>
                </a:solidFill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대출상환불이행 분류모델로써 Baseline 모델은 기준이 될 수 없음 </a:t>
            </a:r>
            <a:endParaRPr>
              <a:solidFill>
                <a:srgbClr val="FF0000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1"/>
          <p:cNvSpPr/>
          <p:nvPr/>
        </p:nvSpPr>
        <p:spPr>
          <a:xfrm>
            <a:off x="-19650" y="6134050"/>
            <a:ext cx="12192000" cy="73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12" name="Google Shape;212;p21"/>
          <p:cNvCxnSpPr/>
          <p:nvPr/>
        </p:nvCxnSpPr>
        <p:spPr>
          <a:xfrm>
            <a:off x="152400" y="190500"/>
            <a:ext cx="1435200" cy="0"/>
          </a:xfrm>
          <a:prstGeom prst="straightConnector1">
            <a:avLst/>
          </a:prstGeom>
          <a:noFill/>
          <a:ln cap="flat" cmpd="sng" w="762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3" name="Google Shape;213;p21"/>
          <p:cNvSpPr txBox="1"/>
          <p:nvPr/>
        </p:nvSpPr>
        <p:spPr>
          <a:xfrm>
            <a:off x="1676400" y="330200"/>
            <a:ext cx="8799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>
                <a:solidFill>
                  <a:schemeClr val="dk1"/>
                </a:solidFill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모델 학습 검증 및 해석</a:t>
            </a:r>
            <a:endParaRPr>
              <a:solidFill>
                <a:schemeClr val="dk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</p:txBody>
      </p:sp>
      <p:sp>
        <p:nvSpPr>
          <p:cNvPr id="214" name="Google Shape;214;p21"/>
          <p:cNvSpPr txBox="1"/>
          <p:nvPr/>
        </p:nvSpPr>
        <p:spPr>
          <a:xfrm>
            <a:off x="583699" y="345600"/>
            <a:ext cx="915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Part 2</a:t>
            </a:r>
            <a:endParaRPr sz="1800">
              <a:solidFill>
                <a:schemeClr val="accent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215" name="Google Shape;215;p21"/>
          <p:cNvCxnSpPr/>
          <p:nvPr/>
        </p:nvCxnSpPr>
        <p:spPr>
          <a:xfrm>
            <a:off x="1587500" y="190500"/>
            <a:ext cx="10604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216" name="Google Shape;216;p21"/>
          <p:cNvGrpSpPr/>
          <p:nvPr/>
        </p:nvGrpSpPr>
        <p:grpSpPr>
          <a:xfrm>
            <a:off x="889942" y="1482275"/>
            <a:ext cx="7493400" cy="400206"/>
            <a:chOff x="889931" y="1329875"/>
            <a:chExt cx="3953049" cy="400206"/>
          </a:xfrm>
        </p:grpSpPr>
        <p:cxnSp>
          <p:nvCxnSpPr>
            <p:cNvPr id="217" name="Google Shape;217;p21"/>
            <p:cNvCxnSpPr/>
            <p:nvPr/>
          </p:nvCxnSpPr>
          <p:spPr>
            <a:xfrm>
              <a:off x="945980" y="1730081"/>
              <a:ext cx="3897000" cy="0"/>
            </a:xfrm>
            <a:prstGeom prst="straightConnector1">
              <a:avLst/>
            </a:prstGeom>
            <a:noFill/>
            <a:ln cap="flat" cmpd="sng" w="9525">
              <a:solidFill>
                <a:srgbClr val="9F9797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18" name="Google Shape;218;p21"/>
            <p:cNvSpPr txBox="1"/>
            <p:nvPr/>
          </p:nvSpPr>
          <p:spPr>
            <a:xfrm flipH="1">
              <a:off x="889931" y="1329875"/>
              <a:ext cx="3897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20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002 XGBClassifier </a:t>
              </a:r>
              <a:r>
                <a:rPr b="1" lang="ko"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(LabelEncoder +Class_wieght 적</a:t>
              </a:r>
              <a:r>
                <a:rPr b="1" lang="ko" sz="18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용)</a:t>
              </a:r>
              <a:endParaRPr b="1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sp>
        <p:nvSpPr>
          <p:cNvPr id="219" name="Google Shape;219;p21"/>
          <p:cNvSpPr/>
          <p:nvPr/>
        </p:nvSpPr>
        <p:spPr>
          <a:xfrm>
            <a:off x="709025" y="3310212"/>
            <a:ext cx="3298200" cy="226800"/>
          </a:xfrm>
          <a:prstGeom prst="roundRect">
            <a:avLst>
              <a:gd fmla="val 16667" name="adj"/>
            </a:avLst>
          </a:prstGeom>
          <a:solidFill>
            <a:srgbClr val="D9D9D9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0" name="Google Shape;220;p21"/>
          <p:cNvSpPr/>
          <p:nvPr/>
        </p:nvSpPr>
        <p:spPr>
          <a:xfrm>
            <a:off x="709025" y="3310212"/>
            <a:ext cx="2913600" cy="2268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1" name="Google Shape;221;p21"/>
          <p:cNvSpPr txBox="1"/>
          <p:nvPr/>
        </p:nvSpPr>
        <p:spPr>
          <a:xfrm>
            <a:off x="4118488" y="3277350"/>
            <a:ext cx="545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88%</a:t>
            </a:r>
            <a:endParaRPr b="1" sz="1200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22" name="Google Shape;222;p21"/>
          <p:cNvSpPr/>
          <p:nvPr/>
        </p:nvSpPr>
        <p:spPr>
          <a:xfrm>
            <a:off x="3496139" y="3310212"/>
            <a:ext cx="219300" cy="22350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3" name="Google Shape;223;p21"/>
          <p:cNvSpPr/>
          <p:nvPr/>
        </p:nvSpPr>
        <p:spPr>
          <a:xfrm>
            <a:off x="709025" y="3882023"/>
            <a:ext cx="3298200" cy="226800"/>
          </a:xfrm>
          <a:prstGeom prst="roundRect">
            <a:avLst>
              <a:gd fmla="val 16667" name="adj"/>
            </a:avLst>
          </a:prstGeom>
          <a:solidFill>
            <a:srgbClr val="D9D9D9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4" name="Google Shape;224;p21"/>
          <p:cNvSpPr/>
          <p:nvPr/>
        </p:nvSpPr>
        <p:spPr>
          <a:xfrm>
            <a:off x="709025" y="3882003"/>
            <a:ext cx="1716000" cy="2268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5" name="Google Shape;225;p21"/>
          <p:cNvSpPr txBox="1"/>
          <p:nvPr/>
        </p:nvSpPr>
        <p:spPr>
          <a:xfrm>
            <a:off x="4118489" y="3848337"/>
            <a:ext cx="624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53</a:t>
            </a:r>
            <a:r>
              <a:rPr b="1" lang="ko" sz="120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%</a:t>
            </a:r>
            <a:endParaRPr b="1" sz="1200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26" name="Google Shape;226;p21"/>
          <p:cNvSpPr/>
          <p:nvPr/>
        </p:nvSpPr>
        <p:spPr>
          <a:xfrm>
            <a:off x="2292562" y="3884089"/>
            <a:ext cx="219300" cy="22350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7" name="Google Shape;227;p21"/>
          <p:cNvSpPr/>
          <p:nvPr/>
        </p:nvSpPr>
        <p:spPr>
          <a:xfrm>
            <a:off x="709025" y="4454648"/>
            <a:ext cx="3298200" cy="226800"/>
          </a:xfrm>
          <a:prstGeom prst="roundRect">
            <a:avLst>
              <a:gd fmla="val 16667" name="adj"/>
            </a:avLst>
          </a:prstGeom>
          <a:solidFill>
            <a:srgbClr val="D9D9D9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8" name="Google Shape;228;p21"/>
          <p:cNvSpPr txBox="1"/>
          <p:nvPr/>
        </p:nvSpPr>
        <p:spPr>
          <a:xfrm>
            <a:off x="4118489" y="4419356"/>
            <a:ext cx="624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78</a:t>
            </a:r>
            <a:r>
              <a:rPr b="1" lang="ko" sz="120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%</a:t>
            </a:r>
            <a:endParaRPr b="1" sz="1200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29" name="Google Shape;229;p21"/>
          <p:cNvSpPr/>
          <p:nvPr/>
        </p:nvSpPr>
        <p:spPr>
          <a:xfrm>
            <a:off x="709025" y="5028259"/>
            <a:ext cx="3298200" cy="226800"/>
          </a:xfrm>
          <a:prstGeom prst="roundRect">
            <a:avLst>
              <a:gd fmla="val 16667" name="adj"/>
            </a:avLst>
          </a:prstGeom>
          <a:solidFill>
            <a:srgbClr val="D9D9D9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0" name="Google Shape;230;p21"/>
          <p:cNvSpPr txBox="1"/>
          <p:nvPr/>
        </p:nvSpPr>
        <p:spPr>
          <a:xfrm>
            <a:off x="4118488" y="4990343"/>
            <a:ext cx="545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63</a:t>
            </a:r>
            <a:r>
              <a:rPr b="1" lang="ko" sz="120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%</a:t>
            </a:r>
            <a:endParaRPr b="1" sz="1200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31" name="Google Shape;231;p21"/>
          <p:cNvSpPr txBox="1"/>
          <p:nvPr/>
        </p:nvSpPr>
        <p:spPr>
          <a:xfrm>
            <a:off x="824253" y="3425040"/>
            <a:ext cx="4538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latin typeface="Montserrat SemiBold"/>
                <a:ea typeface="Montserrat SemiBold"/>
                <a:cs typeface="Montserrat SemiBold"/>
                <a:sym typeface="Montserrat SemiBold"/>
              </a:rPr>
              <a:t>Accuracy: 0.8875</a:t>
            </a:r>
            <a:r>
              <a:rPr lang="ko" sz="1300">
                <a:latin typeface="Montserrat SemiBold"/>
                <a:ea typeface="Montserrat SemiBold"/>
                <a:cs typeface="Montserrat SemiBold"/>
                <a:sym typeface="Montserrat SemiBold"/>
              </a:rPr>
              <a:t>(▵0.015)</a:t>
            </a:r>
            <a:endParaRPr sz="13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2" name="Google Shape;232;p21"/>
          <p:cNvSpPr txBox="1"/>
          <p:nvPr/>
        </p:nvSpPr>
        <p:spPr>
          <a:xfrm>
            <a:off x="824250" y="4014700"/>
            <a:ext cx="3007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latin typeface="Montserrat SemiBold"/>
                <a:ea typeface="Montserrat SemiBold"/>
                <a:cs typeface="Montserrat SemiBold"/>
                <a:sym typeface="Montserrat SemiBold"/>
              </a:rPr>
              <a:t>Precision: 0.53(▿ 0.47)</a:t>
            </a:r>
            <a:endParaRPr sz="13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3" name="Google Shape;233;p21"/>
          <p:cNvSpPr txBox="1"/>
          <p:nvPr/>
        </p:nvSpPr>
        <p:spPr>
          <a:xfrm>
            <a:off x="824250" y="4604360"/>
            <a:ext cx="3068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latin typeface="Montserrat SemiBold"/>
                <a:ea typeface="Montserrat SemiBold"/>
                <a:cs typeface="Montserrat SemiBold"/>
                <a:sym typeface="Montserrat SemiBold"/>
              </a:rPr>
              <a:t>Recall: 0.78 </a:t>
            </a:r>
            <a:r>
              <a:rPr lang="ko" sz="1300">
                <a:latin typeface="Montserrat SemiBold"/>
                <a:ea typeface="Montserrat SemiBold"/>
                <a:cs typeface="Montserrat SemiBold"/>
                <a:sym typeface="Montserrat SemiBold"/>
              </a:rPr>
              <a:t>(▵0.78)</a:t>
            </a:r>
            <a:endParaRPr sz="13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4" name="Google Shape;234;p21"/>
          <p:cNvSpPr txBox="1"/>
          <p:nvPr/>
        </p:nvSpPr>
        <p:spPr>
          <a:xfrm>
            <a:off x="824250" y="5194020"/>
            <a:ext cx="2718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latin typeface="Montserrat SemiBold"/>
                <a:ea typeface="Montserrat SemiBold"/>
                <a:cs typeface="Montserrat SemiBold"/>
                <a:sym typeface="Montserrat SemiBold"/>
              </a:rPr>
              <a:t>F1: 0.63 </a:t>
            </a:r>
            <a:r>
              <a:rPr lang="ko" sz="1300">
                <a:latin typeface="Montserrat SemiBold"/>
                <a:ea typeface="Montserrat SemiBold"/>
                <a:cs typeface="Montserrat SemiBold"/>
                <a:sym typeface="Montserrat SemiBold"/>
              </a:rPr>
              <a:t>(▵0.63)</a:t>
            </a:r>
            <a:endParaRPr sz="13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5" name="Google Shape;235;p21"/>
          <p:cNvSpPr txBox="1"/>
          <p:nvPr/>
        </p:nvSpPr>
        <p:spPr>
          <a:xfrm>
            <a:off x="1491850" y="2137550"/>
            <a:ext cx="6412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IBM Plex Sans KR Medium"/>
              <a:buAutoNum type="arabicPeriod"/>
            </a:pPr>
            <a:r>
              <a:rPr lang="ko" sz="1600"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범주형 변수 → Label Encoding</a:t>
            </a:r>
            <a:endParaRPr sz="1600"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IBM Plex Sans KR Medium"/>
              <a:buAutoNum type="arabicPeriod"/>
            </a:pPr>
            <a:r>
              <a:rPr lang="ko" sz="1600"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하이퍼파라미터 튜닝 → GridSearch</a:t>
            </a:r>
            <a:endParaRPr sz="1600"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IBM Plex Sans KR Medium"/>
              <a:buAutoNum type="arabicPeriod"/>
            </a:pPr>
            <a:r>
              <a:rPr lang="ko" sz="1600"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모델평가</a:t>
            </a:r>
            <a:endParaRPr sz="1600"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  <p:pic>
        <p:nvPicPr>
          <p:cNvPr id="236" name="Google Shape;23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6650" y="3174250"/>
            <a:ext cx="2132975" cy="1702895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1"/>
          <p:cNvSpPr txBox="1"/>
          <p:nvPr/>
        </p:nvSpPr>
        <p:spPr>
          <a:xfrm>
            <a:off x="5244450" y="4912100"/>
            <a:ext cx="2273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latin typeface="Montserrat SemiBold"/>
                <a:ea typeface="Montserrat SemiBold"/>
                <a:cs typeface="Montserrat SemiBold"/>
                <a:sym typeface="Montserrat SemiBold"/>
              </a:rPr>
              <a:t>ROC_AUC Score: 0.9294</a:t>
            </a:r>
            <a:endParaRPr sz="13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238" name="Google Shape;23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4350" y="3060950"/>
            <a:ext cx="3117300" cy="2725551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1"/>
          <p:cNvSpPr txBox="1"/>
          <p:nvPr/>
        </p:nvSpPr>
        <p:spPr>
          <a:xfrm>
            <a:off x="889925" y="6109100"/>
            <a:ext cx="6412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0000"/>
                </a:solidFill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► XGB Classifier</a:t>
            </a:r>
            <a:r>
              <a:rPr lang="ko">
                <a:solidFill>
                  <a:srgbClr val="FF0000"/>
                </a:solidFill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를 통해 분류기 성능 향상</a:t>
            </a:r>
            <a:endParaRPr>
              <a:solidFill>
                <a:srgbClr val="FF0000"/>
              </a:solidFill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111 고르곤졸라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5F5F5D"/>
      </a:accent1>
      <a:accent2>
        <a:srgbClr val="7C7C7A"/>
      </a:accent2>
      <a:accent3>
        <a:srgbClr val="BEB7B1"/>
      </a:accent3>
      <a:accent4>
        <a:srgbClr val="3D3A35"/>
      </a:accent4>
      <a:accent5>
        <a:srgbClr val="D1C6AE"/>
      </a:accent5>
      <a:accent6>
        <a:srgbClr val="DFD8C7"/>
      </a:accent6>
      <a:hlink>
        <a:srgbClr val="757070"/>
      </a:hlink>
      <a:folHlink>
        <a:srgbClr val="75707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